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256" r:id="rId2"/>
    <p:sldId id="257" r:id="rId3"/>
    <p:sldId id="260" r:id="rId4"/>
    <p:sldId id="258" r:id="rId5"/>
    <p:sldId id="259" r:id="rId6"/>
    <p:sldId id="263" r:id="rId7"/>
    <p:sldId id="261" r:id="rId8"/>
    <p:sldId id="267" r:id="rId9"/>
    <p:sldId id="265" r:id="rId10"/>
    <p:sldId id="262" r:id="rId11"/>
    <p:sldId id="264" r:id="rId12"/>
    <p:sldId id="266" r:id="rId13"/>
    <p:sldId id="302" r:id="rId14"/>
    <p:sldId id="268" r:id="rId15"/>
    <p:sldId id="269" r:id="rId16"/>
    <p:sldId id="270" r:id="rId17"/>
    <p:sldId id="303" r:id="rId18"/>
    <p:sldId id="271" r:id="rId19"/>
    <p:sldId id="304" r:id="rId20"/>
    <p:sldId id="272" r:id="rId21"/>
    <p:sldId id="305" r:id="rId22"/>
    <p:sldId id="273" r:id="rId23"/>
    <p:sldId id="306" r:id="rId24"/>
    <p:sldId id="274" r:id="rId25"/>
    <p:sldId id="307" r:id="rId26"/>
    <p:sldId id="275" r:id="rId27"/>
    <p:sldId id="276" r:id="rId28"/>
    <p:sldId id="277" r:id="rId29"/>
    <p:sldId id="278" r:id="rId30"/>
    <p:sldId id="279" r:id="rId31"/>
    <p:sldId id="308" r:id="rId32"/>
    <p:sldId id="282" r:id="rId33"/>
    <p:sldId id="286" r:id="rId34"/>
    <p:sldId id="309" r:id="rId35"/>
    <p:sldId id="283" r:id="rId36"/>
    <p:sldId id="310" r:id="rId37"/>
    <p:sldId id="285" r:id="rId38"/>
    <p:sldId id="284" r:id="rId39"/>
    <p:sldId id="287" r:id="rId40"/>
    <p:sldId id="288" r:id="rId41"/>
    <p:sldId id="289" r:id="rId42"/>
    <p:sldId id="290" r:id="rId43"/>
    <p:sldId id="291" r:id="rId44"/>
    <p:sldId id="292" r:id="rId45"/>
    <p:sldId id="293" r:id="rId46"/>
    <p:sldId id="281" r:id="rId47"/>
    <p:sldId id="298" r:id="rId48"/>
    <p:sldId id="300" r:id="rId49"/>
    <p:sldId id="294" r:id="rId50"/>
    <p:sldId id="295" r:id="rId51"/>
    <p:sldId id="296" r:id="rId52"/>
    <p:sldId id="280" r:id="rId53"/>
    <p:sldId id="297" r:id="rId54"/>
    <p:sldId id="301"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882" autoAdjust="0"/>
  </p:normalViewPr>
  <p:slideViewPr>
    <p:cSldViewPr>
      <p:cViewPr>
        <p:scale>
          <a:sx n="60" d="100"/>
          <a:sy n="60" d="100"/>
        </p:scale>
        <p:origin x="-7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c\Downloads\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[Book1.xlsx]Sheet1!$B$1</c:f>
              <c:strCache>
                <c:ptCount val="1"/>
                <c:pt idx="0">
                  <c:v>Formula</c:v>
                </c:pt>
              </c:strCache>
            </c:strRef>
          </c:tx>
          <c:spPr>
            <a:ln w="25400" cap="rnd">
              <a:solidFill>
                <a:schemeClr val="accent1"/>
              </a:solidFill>
              <a:round/>
            </a:ln>
            <a:effectLst>
              <a:outerShdw blurRad="57150" dist="19050" dir="5400000" algn="ctr" rotWithShape="0">
                <a:srgbClr val="000000">
                  <a:alpha val="63000"/>
                </a:srgbClr>
              </a:outerShdw>
            </a:effectLst>
          </c:spPr>
          <c:marker>
            <c:symbol val="circle"/>
            <c:size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0" cap="rnd">
                <a:solidFill>
                  <a:schemeClr val="accent1"/>
                </a:solidFill>
                <a:round/>
              </a:ln>
              <a:effectLst>
                <a:outerShdw blurRad="57150" dist="19050" dir="5400000" algn="ctr" rotWithShape="0">
                  <a:srgbClr val="000000">
                    <a:alpha val="63000"/>
                  </a:srgbClr>
                </a:outerShdw>
              </a:effectLst>
            </c:spPr>
          </c:marker>
          <c:dLbls>
            <c:delete val="1"/>
          </c:dLbls>
          <c:xVal>
            <c:numRef>
              <c:f>[Book1.xlsx]Sheet1!$A$2:$A$10</c:f>
              <c:numCache>
                <c:formatCode>General</c:formatCode>
                <c:ptCount val="9"/>
                <c:pt idx="0">
                  <c:v>0</c:v>
                </c:pt>
                <c:pt idx="1">
                  <c:v>1</c:v>
                </c:pt>
                <c:pt idx="2">
                  <c:v>2</c:v>
                </c:pt>
                <c:pt idx="3">
                  <c:v>3</c:v>
                </c:pt>
                <c:pt idx="4">
                  <c:v>4</c:v>
                </c:pt>
                <c:pt idx="5">
                  <c:v>5</c:v>
                </c:pt>
                <c:pt idx="6">
                  <c:v>6</c:v>
                </c:pt>
                <c:pt idx="7">
                  <c:v>7</c:v>
                </c:pt>
                <c:pt idx="8">
                  <c:v>8</c:v>
                </c:pt>
              </c:numCache>
            </c:numRef>
          </c:xVal>
          <c:yVal>
            <c:numRef>
              <c:f>[Book1.xlsx]Sheet1!$B$2:$B$10</c:f>
              <c:numCache>
                <c:formatCode>General</c:formatCode>
                <c:ptCount val="9"/>
                <c:pt idx="0">
                  <c:v>5</c:v>
                </c:pt>
                <c:pt idx="1">
                  <c:v>5</c:v>
                </c:pt>
                <c:pt idx="2">
                  <c:v>5</c:v>
                </c:pt>
                <c:pt idx="3">
                  <c:v>5</c:v>
                </c:pt>
                <c:pt idx="4">
                  <c:v>5</c:v>
                </c:pt>
                <c:pt idx="5">
                  <c:v>5</c:v>
                </c:pt>
                <c:pt idx="6">
                  <c:v>5</c:v>
                </c:pt>
                <c:pt idx="7">
                  <c:v>5</c:v>
                </c:pt>
                <c:pt idx="8">
                  <c:v>5</c:v>
                </c:pt>
              </c:numCache>
            </c:numRef>
          </c:yVal>
          <c:smooth val="0"/>
          <c:extLst xmlns:c16r2="http://schemas.microsoft.com/office/drawing/2015/06/chart">
            <c:ext xmlns:c16="http://schemas.microsoft.com/office/drawing/2014/chart" uri="{C3380CC4-5D6E-409C-BE32-E72D297353CC}">
              <c16:uniqueId val="{00000001-02D7-4464-8354-54A5923E33E9}"/>
            </c:ext>
          </c:extLst>
        </c:ser>
        <c:ser>
          <c:idx val="2"/>
          <c:order val="1"/>
          <c:tx>
            <c:strRef>
              <c:f>[Book1.xlsx]Sheet1!$D$1</c:f>
              <c:strCache>
                <c:ptCount val="1"/>
                <c:pt idx="0">
                  <c:v>Breastfeeding</c:v>
                </c:pt>
              </c:strCache>
            </c:strRef>
          </c:tx>
          <c:spPr>
            <a:ln w="25400" cap="rnd">
              <a:noFill/>
              <a:round/>
            </a:ln>
            <a:effectLst>
              <a:outerShdw blurRad="57150" dist="19050" dir="5400000" algn="ctr" rotWithShape="0">
                <a:srgbClr val="000000">
                  <a:alpha val="63000"/>
                </a:srgbClr>
              </a:outerShdw>
            </a:effectLst>
          </c:spPr>
          <c:marker>
            <c:symbol val="circle"/>
            <c:size val="2"/>
            <c:spPr>
              <a:solidFill>
                <a:schemeClr val="accent2">
                  <a:lumMod val="75000"/>
                </a:schemeClr>
              </a:solidFill>
              <a:ln w="9525" cap="rnd">
                <a:solidFill>
                  <a:schemeClr val="accent2">
                    <a:lumMod val="75000"/>
                  </a:schemeClr>
                </a:solidFill>
                <a:round/>
              </a:ln>
              <a:effectLst>
                <a:outerShdw blurRad="57150" dist="19050" dir="5400000" algn="ctr" rotWithShape="0">
                  <a:srgbClr val="000000">
                    <a:alpha val="63000"/>
                  </a:srgbClr>
                </a:outerShdw>
              </a:effectLst>
            </c:spPr>
          </c:marker>
          <c:dLbls>
            <c:delete val="1"/>
          </c:dLbls>
          <c:trendline>
            <c:name>Breastfeeding</c:name>
            <c:spPr>
              <a:ln w="34925" cap="rnd">
                <a:solidFill>
                  <a:schemeClr val="accent3">
                    <a:lumMod val="75000"/>
                  </a:schemeClr>
                </a:solidFill>
              </a:ln>
              <a:effectLst/>
            </c:spPr>
            <c:trendlineType val="poly"/>
            <c:order val="3"/>
            <c:dispRSqr val="0"/>
            <c:dispEq val="0"/>
          </c:trendline>
          <c:xVal>
            <c:numRef>
              <c:f>[Book1.xlsx]Sheet1!$A$2:$A$10</c:f>
              <c:numCache>
                <c:formatCode>General</c:formatCode>
                <c:ptCount val="9"/>
                <c:pt idx="0">
                  <c:v>0</c:v>
                </c:pt>
                <c:pt idx="1">
                  <c:v>1</c:v>
                </c:pt>
                <c:pt idx="2">
                  <c:v>2</c:v>
                </c:pt>
                <c:pt idx="3">
                  <c:v>3</c:v>
                </c:pt>
                <c:pt idx="4">
                  <c:v>4</c:v>
                </c:pt>
                <c:pt idx="5">
                  <c:v>5</c:v>
                </c:pt>
                <c:pt idx="6">
                  <c:v>6</c:v>
                </c:pt>
                <c:pt idx="7">
                  <c:v>7</c:v>
                </c:pt>
                <c:pt idx="8">
                  <c:v>8</c:v>
                </c:pt>
              </c:numCache>
            </c:numRef>
          </c:xVal>
          <c:yVal>
            <c:numRef>
              <c:f>[Book1.xlsx]Sheet1!$D$2:$D$10</c:f>
              <c:numCache>
                <c:formatCode>General</c:formatCode>
                <c:ptCount val="9"/>
                <c:pt idx="0">
                  <c:v>8</c:v>
                </c:pt>
                <c:pt idx="1">
                  <c:v>7.77163859753386</c:v>
                </c:pt>
                <c:pt idx="2">
                  <c:v>7.1213203435596428</c:v>
                </c:pt>
                <c:pt idx="3">
                  <c:v>6.1480502970952697</c:v>
                </c:pt>
                <c:pt idx="4">
                  <c:v>5</c:v>
                </c:pt>
                <c:pt idx="5">
                  <c:v>3.8519497029047307</c:v>
                </c:pt>
                <c:pt idx="6">
                  <c:v>2.8786796564403576</c:v>
                </c:pt>
                <c:pt idx="7">
                  <c:v>2.22836140246614</c:v>
                </c:pt>
                <c:pt idx="8">
                  <c:v>2</c:v>
                </c:pt>
              </c:numCache>
            </c:numRef>
          </c:yVal>
          <c:smooth val="0"/>
          <c:extLst xmlns:c16r2="http://schemas.microsoft.com/office/drawing/2015/06/chart">
            <c:ext xmlns:c16="http://schemas.microsoft.com/office/drawing/2014/chart" uri="{C3380CC4-5D6E-409C-BE32-E72D297353CC}">
              <c16:uniqueId val="{00000006-02D7-4464-8354-54A5923E33E9}"/>
            </c:ext>
          </c:extLst>
        </c:ser>
        <c:dLbls>
          <c:showLegendKey val="0"/>
          <c:showVal val="1"/>
          <c:showCatName val="0"/>
          <c:showSerName val="0"/>
          <c:showPercent val="0"/>
          <c:showBubbleSize val="0"/>
        </c:dLbls>
        <c:axId val="33349632"/>
        <c:axId val="33351552"/>
      </c:scatterChart>
      <c:valAx>
        <c:axId val="33349632"/>
        <c:scaling>
          <c:orientation val="minMax"/>
          <c:max val="8"/>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1" dirty="0"/>
                  <a:t>Age in Weeks</a:t>
                </a:r>
              </a:p>
            </c:rich>
          </c:tx>
          <c:layout/>
          <c:overlay val="0"/>
          <c:spPr>
            <a:noFill/>
            <a:ln>
              <a:noFill/>
            </a:ln>
            <a:effectLst/>
          </c:spPr>
        </c:title>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51552"/>
        <c:crosses val="autoZero"/>
        <c:crossBetween val="midCat"/>
        <c:majorUnit val="1"/>
      </c:valAx>
      <c:valAx>
        <c:axId val="333515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400" b="1" dirty="0"/>
                  <a:t>Effort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49632"/>
        <c:crosses val="autoZero"/>
        <c:crossBetween val="midCat"/>
      </c:valAx>
      <c:spPr>
        <a:noFill/>
        <a:ln>
          <a:noFill/>
        </a:ln>
        <a:effectLst/>
      </c:spPr>
    </c:plotArea>
    <c:legend>
      <c:legendPos val="r"/>
      <c:legendEntry>
        <c:idx val="1"/>
        <c:delete val="1"/>
      </c:legendEntry>
      <c:legendEntry>
        <c:idx val="2"/>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4215223097112859"/>
          <c:y val="5.9097315471307726E-2"/>
          <c:w val="0.22451443569553806"/>
          <c:h val="0.13996985260693967"/>
        </c:manualLayout>
      </c:layout>
      <c:overlay val="1"/>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E28DA6C-E7A1-46ED-B187-EC8FC4A39961}" type="datetimeFigureOut">
              <a:rPr lang="en-CA" smtClean="0"/>
              <a:t>2018-04-24</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A8A11B-54EB-4653-A29E-16AD2D42D42F}" type="slidenum">
              <a:rPr lang="en-CA" smtClean="0"/>
              <a:t>‹#›</a:t>
            </a:fld>
            <a:endParaRPr lang="en-CA"/>
          </a:p>
        </p:txBody>
      </p:sp>
    </p:spTree>
    <p:extLst>
      <p:ext uri="{BB962C8B-B14F-4D97-AF65-F5344CB8AC3E}">
        <p14:creationId xmlns:p14="http://schemas.microsoft.com/office/powerpoint/2010/main" val="3123192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55F113-7E93-4383-804C-DB44D81E5A27}" type="datetimeFigureOut">
              <a:rPr lang="en-CA" smtClean="0"/>
              <a:t>2018-04-24</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1CB5C0F-1012-4309-9404-EB71AE3F55A7}" type="slidenum">
              <a:rPr lang="en-CA" smtClean="0"/>
              <a:t>‹#›</a:t>
            </a:fld>
            <a:endParaRPr lang="en-CA" dirty="0"/>
          </a:p>
        </p:txBody>
      </p:sp>
    </p:spTree>
    <p:extLst>
      <p:ext uri="{BB962C8B-B14F-4D97-AF65-F5344CB8AC3E}">
        <p14:creationId xmlns:p14="http://schemas.microsoft.com/office/powerpoint/2010/main" val="4122133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Coats babe’s gut and protects them from infection</a:t>
            </a:r>
          </a:p>
          <a:p>
            <a:r>
              <a:rPr lang="en-CA" dirty="0" smtClean="0"/>
              <a:t>Breastmilk changes from month-to-month,</a:t>
            </a:r>
            <a:r>
              <a:rPr lang="en-CA" baseline="0" dirty="0" smtClean="0"/>
              <a:t> day-to-day, even feed-to-feed depending on baby’s needs</a:t>
            </a:r>
          </a:p>
          <a:p>
            <a:r>
              <a:rPr lang="en-CA" baseline="0" dirty="0" smtClean="0"/>
              <a:t>Flavours of foods mom eats can go through the breastmilk, can help introduce babe to family foods and flavours early on</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4</a:t>
            </a:fld>
            <a:endParaRPr lang="en-CA" dirty="0"/>
          </a:p>
        </p:txBody>
      </p:sp>
    </p:spTree>
    <p:extLst>
      <p:ext uri="{BB962C8B-B14F-4D97-AF65-F5344CB8AC3E}">
        <p14:creationId xmlns:p14="http://schemas.microsoft.com/office/powerpoint/2010/main" val="920435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14</a:t>
            </a:fld>
            <a:endParaRPr lang="en-CA" dirty="0"/>
          </a:p>
        </p:txBody>
      </p:sp>
    </p:spTree>
    <p:extLst>
      <p:ext uri="{BB962C8B-B14F-4D97-AF65-F5344CB8AC3E}">
        <p14:creationId xmlns:p14="http://schemas.microsoft.com/office/powerpoint/2010/main" val="1210023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Remember</a:t>
            </a:r>
            <a:r>
              <a:rPr lang="en-CA" baseline="0" dirty="0" smtClean="0"/>
              <a:t> these 4 points apply for all positions.</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15</a:t>
            </a:fld>
            <a:endParaRPr lang="en-CA" dirty="0"/>
          </a:p>
        </p:txBody>
      </p:sp>
    </p:spTree>
    <p:extLst>
      <p:ext uri="{BB962C8B-B14F-4D97-AF65-F5344CB8AC3E}">
        <p14:creationId xmlns:p14="http://schemas.microsoft.com/office/powerpoint/2010/main" val="104639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Address previous</a:t>
            </a:r>
            <a:r>
              <a:rPr lang="en-CA" baseline="0" dirty="0" smtClean="0"/>
              <a:t> 4 points</a:t>
            </a:r>
          </a:p>
          <a:p>
            <a:r>
              <a:rPr lang="en-CA" dirty="0" smtClean="0"/>
              <a:t>Mom is Comfortable –</a:t>
            </a:r>
            <a:r>
              <a:rPr lang="en-CA" baseline="0" dirty="0" smtClean="0"/>
              <a:t> use pillows to prop self up</a:t>
            </a:r>
            <a:endParaRPr lang="en-CA" dirty="0" smtClean="0"/>
          </a:p>
          <a:p>
            <a:r>
              <a:rPr lang="en-CA" dirty="0" smtClean="0"/>
              <a:t>Baby is Supported – Babe rests on mom, some support from mom’s hands</a:t>
            </a:r>
            <a:r>
              <a:rPr lang="en-CA" baseline="0" dirty="0" smtClean="0"/>
              <a:t> and arms as needed</a:t>
            </a:r>
            <a:endParaRPr lang="en-CA" dirty="0" smtClean="0"/>
          </a:p>
          <a:p>
            <a:r>
              <a:rPr lang="en-CA" dirty="0" smtClean="0"/>
              <a:t>Tummy-to-Mummy – Naturally</a:t>
            </a:r>
            <a:r>
              <a:rPr lang="en-CA" baseline="0" dirty="0" smtClean="0"/>
              <a:t> occurs in this position</a:t>
            </a:r>
            <a:endParaRPr lang="en-CA" dirty="0" smtClean="0"/>
          </a:p>
          <a:p>
            <a:r>
              <a:rPr lang="en-CA" dirty="0" smtClean="0"/>
              <a:t>Sniffing Position</a:t>
            </a:r>
            <a:r>
              <a:rPr lang="en-CA" baseline="0" dirty="0" smtClean="0"/>
              <a:t> – When babe latches himself he will automatically wind up in this position to latch</a:t>
            </a:r>
            <a:endParaRPr lang="en-CA" dirty="0"/>
          </a:p>
          <a:p>
            <a:endParaRPr lang="en-CA" dirty="0"/>
          </a:p>
          <a:p>
            <a:r>
              <a:rPr lang="en-CA" dirty="0"/>
              <a:t>find </a:t>
            </a:r>
            <a:r>
              <a:rPr lang="en-CA" dirty="0"/>
              <a:t>a comfortable place where you can lean back and relax. </a:t>
            </a:r>
          </a:p>
          <a:p>
            <a:r>
              <a:rPr lang="en-CA" dirty="0"/>
              <a:t>Lean back far enough so that gravity will help to keep baby close to your body. </a:t>
            </a:r>
          </a:p>
          <a:p>
            <a:r>
              <a:rPr lang="en-CA" dirty="0"/>
              <a:t>Use pillows to support your head and back as needed.</a:t>
            </a:r>
          </a:p>
          <a:p>
            <a:r>
              <a:rPr lang="en-CA" dirty="0"/>
              <a:t>Baby’s entire body should rest against your body with his cheek resting near your bare breast.</a:t>
            </a:r>
          </a:p>
          <a:p>
            <a:r>
              <a:rPr lang="en-CA" dirty="0"/>
              <a:t>Use your arms to support your baby in whatever way feels most comfortable.</a:t>
            </a:r>
          </a:p>
          <a:p>
            <a:r>
              <a:rPr lang="en-CA" dirty="0"/>
              <a:t>Your baby will lift his head and use his arms and legs to reposition himself until he finds the nipple. </a:t>
            </a:r>
          </a:p>
          <a:p>
            <a:r>
              <a:rPr lang="en-CA" dirty="0"/>
              <a:t>Some babies will need more help than others; use gentle guidance to nudge your baby towards the breast if needed. Remember, it takes practice to make any position work for you and your baby.</a:t>
            </a:r>
          </a:p>
          <a:p>
            <a:r>
              <a:rPr lang="en-CA" dirty="0"/>
              <a:t>In the first few days of life, this position works best when both mom and baby are skin-to-skin (no shirt for mom, baby dressed in a diaper only). This helps to encourage baby’s natural feeding instincts.</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F1CB5C0F-1012-4309-9404-EB71AE3F55A7}" type="slidenum">
              <a:rPr lang="en-CA" smtClean="0"/>
              <a:t>16</a:t>
            </a:fld>
            <a:endParaRPr lang="en-CA" dirty="0"/>
          </a:p>
        </p:txBody>
      </p:sp>
    </p:spTree>
    <p:extLst>
      <p:ext uri="{BB962C8B-B14F-4D97-AF65-F5344CB8AC3E}">
        <p14:creationId xmlns:p14="http://schemas.microsoft.com/office/powerpoint/2010/main" val="2947852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Mom is Comfortable –</a:t>
            </a:r>
            <a:r>
              <a:rPr lang="en-CA" baseline="0" dirty="0" smtClean="0"/>
              <a:t> use pillows to prop self up, rest arms</a:t>
            </a:r>
            <a:endParaRPr lang="en-CA" dirty="0" smtClean="0"/>
          </a:p>
          <a:p>
            <a:r>
              <a:rPr lang="en-CA" dirty="0" smtClean="0"/>
              <a:t>Baby is Supported – Babe</a:t>
            </a:r>
            <a:r>
              <a:rPr lang="en-CA" baseline="0" dirty="0" smtClean="0"/>
              <a:t> supported by mom’s lap or pillows. Also by mom’s arm behind him</a:t>
            </a:r>
            <a:endParaRPr lang="en-CA" dirty="0" smtClean="0"/>
          </a:p>
          <a:p>
            <a:r>
              <a:rPr lang="en-CA" dirty="0" smtClean="0"/>
              <a:t>Tummy-to-Mummy – Make</a:t>
            </a:r>
            <a:r>
              <a:rPr lang="en-CA" baseline="0" dirty="0" smtClean="0"/>
              <a:t> sure this occurs so babe’s neck isn’t twisted, makes swallowing harder</a:t>
            </a:r>
            <a:endParaRPr lang="en-CA" dirty="0" smtClean="0"/>
          </a:p>
          <a:p>
            <a:r>
              <a:rPr lang="en-CA" dirty="0" smtClean="0"/>
              <a:t>Sniffing Position</a:t>
            </a:r>
            <a:r>
              <a:rPr lang="en-CA" baseline="0" dirty="0" smtClean="0"/>
              <a:t> – Line up nipple to nose to help this happen</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18</a:t>
            </a:fld>
            <a:endParaRPr lang="en-CA" dirty="0"/>
          </a:p>
        </p:txBody>
      </p:sp>
    </p:spTree>
    <p:extLst>
      <p:ext uri="{BB962C8B-B14F-4D97-AF65-F5344CB8AC3E}">
        <p14:creationId xmlns:p14="http://schemas.microsoft.com/office/powerpoint/2010/main" val="3585749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Baby</a:t>
            </a:r>
            <a:r>
              <a:rPr lang="en-CA" baseline="0" dirty="0"/>
              <a:t> may start to kick the back of the chair in this position. To avoid this place a pillow behind your back so baby can’t reach the back of the chair or tuck his legs in before latching</a:t>
            </a:r>
            <a:r>
              <a:rPr lang="en-CA" baseline="0" dirty="0" smtClean="0"/>
              <a:t>.</a:t>
            </a:r>
          </a:p>
          <a:p>
            <a:endParaRPr lang="en-CA" baseline="0" dirty="0" smtClean="0"/>
          </a:p>
          <a:p>
            <a:r>
              <a:rPr lang="en-CA" dirty="0" smtClean="0"/>
              <a:t>Mom is Comfortable –</a:t>
            </a:r>
            <a:r>
              <a:rPr lang="en-CA" baseline="0" dirty="0" smtClean="0"/>
              <a:t> use pillows to prop self up and for arms</a:t>
            </a:r>
            <a:endParaRPr lang="en-CA" dirty="0" smtClean="0"/>
          </a:p>
          <a:p>
            <a:r>
              <a:rPr lang="en-CA" dirty="0" smtClean="0"/>
              <a:t>Baby is Supported – on</a:t>
            </a:r>
            <a:r>
              <a:rPr lang="en-CA" baseline="0" dirty="0" smtClean="0"/>
              <a:t> pillow or armrest, mom’s arm also provides support</a:t>
            </a:r>
            <a:endParaRPr lang="en-CA" dirty="0" smtClean="0"/>
          </a:p>
          <a:p>
            <a:r>
              <a:rPr lang="en-CA" dirty="0" smtClean="0"/>
              <a:t>Tummy-to-Mummy – Turn babe’s tummy in, not pointed to the ceiling</a:t>
            </a:r>
          </a:p>
          <a:p>
            <a:r>
              <a:rPr lang="en-CA" dirty="0" smtClean="0"/>
              <a:t>Sniffing Position</a:t>
            </a:r>
            <a:r>
              <a:rPr lang="en-CA" baseline="0" dirty="0" smtClean="0"/>
              <a:t> – Line nipple with nose to help with this</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20</a:t>
            </a:fld>
            <a:endParaRPr lang="en-CA" dirty="0"/>
          </a:p>
        </p:txBody>
      </p:sp>
    </p:spTree>
    <p:extLst>
      <p:ext uri="{BB962C8B-B14F-4D97-AF65-F5344CB8AC3E}">
        <p14:creationId xmlns:p14="http://schemas.microsoft.com/office/powerpoint/2010/main" val="3514919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Mom is Comfortable – use pillow for head and neck</a:t>
            </a:r>
          </a:p>
          <a:p>
            <a:r>
              <a:rPr lang="en-CA" dirty="0" smtClean="0"/>
              <a:t>Baby is Supported – babe rests on bed,</a:t>
            </a:r>
            <a:r>
              <a:rPr lang="en-CA" baseline="0" dirty="0" smtClean="0"/>
              <a:t> can use pillow or rolled towel for support behind back</a:t>
            </a:r>
            <a:endParaRPr lang="en-CA" dirty="0" smtClean="0"/>
          </a:p>
          <a:p>
            <a:r>
              <a:rPr lang="en-CA" dirty="0" smtClean="0"/>
              <a:t>Tummy-to-Mummy – roll entire</a:t>
            </a:r>
            <a:r>
              <a:rPr lang="en-CA" baseline="0" dirty="0" smtClean="0"/>
              <a:t> body towards mom</a:t>
            </a:r>
            <a:endParaRPr lang="en-CA" dirty="0" smtClean="0"/>
          </a:p>
          <a:p>
            <a:r>
              <a:rPr lang="en-CA" dirty="0" smtClean="0"/>
              <a:t>Sniffing Position</a:t>
            </a:r>
            <a:r>
              <a:rPr lang="en-CA" baseline="0" dirty="0" smtClean="0"/>
              <a:t> – Line up nipple to nose to help with this</a:t>
            </a:r>
            <a:endParaRPr lang="en-CA" dirty="0"/>
          </a:p>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22</a:t>
            </a:fld>
            <a:endParaRPr lang="en-CA" dirty="0"/>
          </a:p>
        </p:txBody>
      </p:sp>
    </p:spTree>
    <p:extLst>
      <p:ext uri="{BB962C8B-B14F-4D97-AF65-F5344CB8AC3E}">
        <p14:creationId xmlns:p14="http://schemas.microsoft.com/office/powerpoint/2010/main" val="1913988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latch isn’t deep enough the baby compresses and pinches the nipple with each suck, while if the nipple is way back into </a:t>
            </a:r>
            <a:r>
              <a:rPr lang="en-US" dirty="0" smtClean="0"/>
              <a:t>the back of the</a:t>
            </a:r>
            <a:r>
              <a:rPr lang="en-US" baseline="0" dirty="0" smtClean="0"/>
              <a:t> mouth they compress more milk ducts and no longer compress just the nipple.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1CB5C0F-1012-4309-9404-EB71AE3F55A7}" type="slidenum">
              <a:rPr lang="en-CA" smtClean="0"/>
              <a:t>24</a:t>
            </a:fld>
            <a:endParaRPr lang="en-CA" dirty="0"/>
          </a:p>
        </p:txBody>
      </p:sp>
    </p:spTree>
    <p:extLst>
      <p:ext uri="{BB962C8B-B14F-4D97-AF65-F5344CB8AC3E}">
        <p14:creationId xmlns:p14="http://schemas.microsoft.com/office/powerpoint/2010/main" val="189648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If your baby needs extra help with latching, try this trick:</a:t>
            </a:r>
            <a:endParaRPr lang="en-CA" dirty="0"/>
          </a:p>
          <a:p>
            <a:r>
              <a:rPr lang="en-CA" dirty="0"/>
              <a:t>Gently shape or “sandwich” the breast, using your thumb and fingers. (Imagine eating a large sandwich; it is easier to fit into your mouth if it is flattened first.) Please note: you sandwich the breast to help it fit into baby’s mouth. The flattened part of the “sandwich” should be parallel to baby’s lips. Make sure hands are positioned far back from the nipple so they don’t get in the way.</a:t>
            </a:r>
          </a:p>
          <a:p>
            <a:r>
              <a:rPr lang="en-CA" dirty="0"/>
              <a:t>Encourage baby to open wide by tickling his upper lip with your nipple. In response, your baby will lift his chin and gape widely. Aim the nipple towards the roof of baby’s mouth. Baby’s chin should touch the breast first.</a:t>
            </a:r>
          </a:p>
          <a:p>
            <a:r>
              <a:rPr lang="en-CA" dirty="0"/>
              <a:t>If your baby is crying or upset, calm him and then try again.</a:t>
            </a:r>
          </a:p>
          <a:p>
            <a:r>
              <a:rPr lang="en-CA" dirty="0"/>
              <a:t>Try to get baby’s bottom lip as far as possible from the base of the nipple. The lips should be flanged outwards when latched.</a:t>
            </a:r>
            <a:endParaRPr lang="en-US" dirty="0"/>
          </a:p>
        </p:txBody>
      </p:sp>
      <p:sp>
        <p:nvSpPr>
          <p:cNvPr id="4" name="Slide Number Placeholder 3"/>
          <p:cNvSpPr>
            <a:spLocks noGrp="1"/>
          </p:cNvSpPr>
          <p:nvPr>
            <p:ph type="sldNum" sz="quarter" idx="10"/>
          </p:nvPr>
        </p:nvSpPr>
        <p:spPr/>
        <p:txBody>
          <a:bodyPr/>
          <a:lstStyle/>
          <a:p>
            <a:fld id="{F1CB5C0F-1012-4309-9404-EB71AE3F55A7}" type="slidenum">
              <a:rPr lang="en-CA" smtClean="0"/>
              <a:t>26</a:t>
            </a:fld>
            <a:endParaRPr lang="en-CA" dirty="0"/>
          </a:p>
        </p:txBody>
      </p:sp>
    </p:spTree>
    <p:extLst>
      <p:ext uri="{BB962C8B-B14F-4D97-AF65-F5344CB8AC3E}">
        <p14:creationId xmlns:p14="http://schemas.microsoft.com/office/powerpoint/2010/main" val="324440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Nose – Babies won’t remain on the breast if they can’t breathe. Some women with larger breasts feel they need to pull their breast tissue away from baby’s nose. If they are latched properly this shouldn’t be necessary and if not, baby will come off the breast themselves.</a:t>
            </a:r>
          </a:p>
          <a:p>
            <a:r>
              <a:rPr lang="en-US" dirty="0"/>
              <a:t>Lips- duck lips. If not latched deep enough lips will look tight and pursed as if sucking on a straw</a:t>
            </a:r>
          </a:p>
          <a:p>
            <a:r>
              <a:rPr lang="en-US" dirty="0"/>
              <a:t>Remember women have different sized areolas so don’t focus too much on how much you can see, though you can compare it to past feeds.</a:t>
            </a:r>
          </a:p>
          <a:p>
            <a:r>
              <a:rPr lang="en-US" dirty="0"/>
              <a:t>Jaw- Suck should involve the whole jaw, not just the lips. Pause happen when baby’s </a:t>
            </a:r>
            <a:r>
              <a:rPr lang="en-US" dirty="0" smtClean="0"/>
              <a:t>mouth </a:t>
            </a:r>
            <a:r>
              <a:rPr lang="en-US" dirty="0"/>
              <a:t>is the widest, before it </a:t>
            </a:r>
            <a:r>
              <a:rPr lang="en-US" dirty="0" smtClean="0"/>
              <a:t>starts </a:t>
            </a:r>
            <a:r>
              <a:rPr lang="en-US" dirty="0"/>
              <a:t>to close. The longer the pause the more milk. If there is no pause, could indicate they aren’t getting milk.</a:t>
            </a:r>
          </a:p>
          <a:p>
            <a:r>
              <a:rPr lang="en-US" dirty="0"/>
              <a:t>May hear swallows. Easier to hear later on.</a:t>
            </a:r>
          </a:p>
          <a:p>
            <a:r>
              <a:rPr lang="en-US" dirty="0"/>
              <a:t>After a feed the nipple should be round and elongated. If it has a white line across it or it is slanted like a tube of new lipstick there has been too much pressure on the nipple</a:t>
            </a:r>
            <a:endParaRPr lang="en-US" dirty="0"/>
          </a:p>
        </p:txBody>
      </p:sp>
      <p:sp>
        <p:nvSpPr>
          <p:cNvPr id="4" name="Slide Number Placeholder 3"/>
          <p:cNvSpPr>
            <a:spLocks noGrp="1"/>
          </p:cNvSpPr>
          <p:nvPr>
            <p:ph type="sldNum" sz="quarter" idx="10"/>
          </p:nvPr>
        </p:nvSpPr>
        <p:spPr/>
        <p:txBody>
          <a:bodyPr/>
          <a:lstStyle/>
          <a:p>
            <a:fld id="{F1CB5C0F-1012-4309-9404-EB71AE3F55A7}" type="slidenum">
              <a:rPr lang="en-CA" smtClean="0"/>
              <a:t>27</a:t>
            </a:fld>
            <a:endParaRPr lang="en-CA" dirty="0"/>
          </a:p>
        </p:txBody>
      </p:sp>
    </p:spTree>
    <p:extLst>
      <p:ext uri="{BB962C8B-B14F-4D97-AF65-F5344CB8AC3E}">
        <p14:creationId xmlns:p14="http://schemas.microsoft.com/office/powerpoint/2010/main" val="1846354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28</a:t>
            </a:fld>
            <a:endParaRPr lang="en-CA" dirty="0"/>
          </a:p>
        </p:txBody>
      </p:sp>
    </p:spTree>
    <p:extLst>
      <p:ext uri="{BB962C8B-B14F-4D97-AF65-F5344CB8AC3E}">
        <p14:creationId xmlns:p14="http://schemas.microsoft.com/office/powerpoint/2010/main" val="207724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Can use this link to calculate</a:t>
            </a:r>
            <a:r>
              <a:rPr lang="en-CA" baseline="0" dirty="0" smtClean="0"/>
              <a:t> the cost of formula over 1 year. </a:t>
            </a:r>
            <a:r>
              <a:rPr lang="en-CA" dirty="0" err="1" smtClean="0"/>
              <a:t>Similac</a:t>
            </a:r>
            <a:r>
              <a:rPr lang="en-CA" baseline="0" dirty="0" smtClean="0"/>
              <a:t> costs $25.96 per can at Walmart in Calgary and gives 150 ounces</a:t>
            </a:r>
            <a:endParaRPr lang="en-CA" dirty="0" smtClean="0"/>
          </a:p>
          <a:p>
            <a:r>
              <a:rPr lang="en-CA" dirty="0" smtClean="0"/>
              <a:t>https</a:t>
            </a:r>
            <a:r>
              <a:rPr lang="en-CA" dirty="0"/>
              <a:t>://kellymom.com/pregnancy/bf-prep/bfcostbenefits</a:t>
            </a:r>
            <a:r>
              <a:rPr lang="en-CA" dirty="0" smtClean="0"/>
              <a:t>/</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5</a:t>
            </a:fld>
            <a:endParaRPr lang="en-CA" dirty="0"/>
          </a:p>
        </p:txBody>
      </p:sp>
    </p:spTree>
    <p:extLst>
      <p:ext uri="{BB962C8B-B14F-4D97-AF65-F5344CB8AC3E}">
        <p14:creationId xmlns:p14="http://schemas.microsoft.com/office/powerpoint/2010/main" val="1305183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out questionnaire – How often do you </a:t>
            </a:r>
            <a:r>
              <a:rPr lang="en-US" dirty="0" smtClean="0"/>
              <a:t>eat? Directions- Make a note any time you ate or drank anything</a:t>
            </a:r>
            <a:r>
              <a:rPr lang="en-US" baseline="0" dirty="0" smtClean="0"/>
              <a:t> (includes a quick sip of water to a full meal and anything in between)</a:t>
            </a:r>
            <a:endParaRPr lang="en-US" dirty="0" smtClean="0"/>
          </a:p>
          <a:p>
            <a:endParaRPr lang="en-US" dirty="0" smtClean="0"/>
          </a:p>
          <a:p>
            <a:r>
              <a:rPr lang="en-US" dirty="0" smtClean="0"/>
              <a:t>Discuss</a:t>
            </a:r>
            <a:r>
              <a:rPr lang="en-US" dirty="0"/>
              <a:t>. Adults are individuals, some will eat a few big meals a day and that is close to all. Some will graze and sip water every hour while they are awake. Babies are the same, no two feeding patterns are the same</a:t>
            </a:r>
          </a:p>
        </p:txBody>
      </p:sp>
      <p:sp>
        <p:nvSpPr>
          <p:cNvPr id="4" name="Slide Number Placeholder 3"/>
          <p:cNvSpPr>
            <a:spLocks noGrp="1"/>
          </p:cNvSpPr>
          <p:nvPr>
            <p:ph type="sldNum" sz="quarter" idx="10"/>
          </p:nvPr>
        </p:nvSpPr>
        <p:spPr/>
        <p:txBody>
          <a:bodyPr/>
          <a:lstStyle/>
          <a:p>
            <a:fld id="{F1CB5C0F-1012-4309-9404-EB71AE3F55A7}" type="slidenum">
              <a:rPr lang="en-CA" smtClean="0"/>
              <a:t>32</a:t>
            </a:fld>
            <a:endParaRPr lang="en-CA" dirty="0"/>
          </a:p>
        </p:txBody>
      </p:sp>
    </p:spTree>
    <p:extLst>
      <p:ext uri="{BB962C8B-B14F-4D97-AF65-F5344CB8AC3E}">
        <p14:creationId xmlns:p14="http://schemas.microsoft.com/office/powerpoint/2010/main" val="2862920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feed baby when you notice early hunger cues. Babies are much easier to latch and feed when they are calmer. Crying is a late hunger cue, this means you have missed their early cues and they are REALLY HUNGRY. It is </a:t>
            </a:r>
            <a:r>
              <a:rPr lang="en-US" dirty="0" smtClean="0"/>
              <a:t>much </a:t>
            </a:r>
            <a:r>
              <a:rPr lang="en-US" dirty="0"/>
              <a:t>harder, especially in the early days to feed a very hungry baby</a:t>
            </a:r>
            <a:r>
              <a:rPr lang="en-US" dirty="0" smtClean="0"/>
              <a:t>.</a:t>
            </a:r>
          </a:p>
        </p:txBody>
      </p:sp>
      <p:sp>
        <p:nvSpPr>
          <p:cNvPr id="4" name="Slide Number Placeholder 3"/>
          <p:cNvSpPr>
            <a:spLocks noGrp="1"/>
          </p:cNvSpPr>
          <p:nvPr>
            <p:ph type="sldNum" sz="quarter" idx="10"/>
          </p:nvPr>
        </p:nvSpPr>
        <p:spPr/>
        <p:txBody>
          <a:bodyPr/>
          <a:lstStyle/>
          <a:p>
            <a:fld id="{F1CB5C0F-1012-4309-9404-EB71AE3F55A7}" type="slidenum">
              <a:rPr lang="en-CA" smtClean="0"/>
              <a:t>33</a:t>
            </a:fld>
            <a:endParaRPr lang="en-CA" dirty="0"/>
          </a:p>
        </p:txBody>
      </p:sp>
    </p:spTree>
    <p:extLst>
      <p:ext uri="{BB962C8B-B14F-4D97-AF65-F5344CB8AC3E}">
        <p14:creationId xmlns:p14="http://schemas.microsoft.com/office/powerpoint/2010/main" val="3292318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Frequent feeding in the second 24 hours is a signal to mom’s breasts to start increasing milk supply.</a:t>
            </a:r>
          </a:p>
          <a:p>
            <a:r>
              <a:rPr lang="en-US" dirty="0"/>
              <a:t>We suggest not using a pacifier at this time. If baby is sucking on the pacifier, you may miss feeding cues, this takes away those signals from baby sucking to begin making more milk and can slow this process down</a:t>
            </a:r>
          </a:p>
          <a:p>
            <a:r>
              <a:rPr lang="en-US" dirty="0"/>
              <a:t>Tiring time – May want to consider not having visitors at this time. Good idea to discuss this before baby arrives and have a plan in place regarding friends and family at this time</a:t>
            </a:r>
          </a:p>
          <a:p>
            <a:endParaRPr lang="en-US" dirty="0"/>
          </a:p>
        </p:txBody>
      </p:sp>
      <p:sp>
        <p:nvSpPr>
          <p:cNvPr id="4" name="Slide Number Placeholder 3"/>
          <p:cNvSpPr>
            <a:spLocks noGrp="1"/>
          </p:cNvSpPr>
          <p:nvPr>
            <p:ph type="sldNum" sz="quarter" idx="10"/>
          </p:nvPr>
        </p:nvSpPr>
        <p:spPr/>
        <p:txBody>
          <a:bodyPr/>
          <a:lstStyle/>
          <a:p>
            <a:fld id="{F1CB5C0F-1012-4309-9404-EB71AE3F55A7}" type="slidenum">
              <a:rPr lang="en-CA" smtClean="0"/>
              <a:t>35</a:t>
            </a:fld>
            <a:endParaRPr lang="en-CA" dirty="0"/>
          </a:p>
        </p:txBody>
      </p:sp>
    </p:spTree>
    <p:extLst>
      <p:ext uri="{BB962C8B-B14F-4D97-AF65-F5344CB8AC3E}">
        <p14:creationId xmlns:p14="http://schemas.microsoft.com/office/powerpoint/2010/main" val="2608670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Diaper changes- when they begin to stir, change diaper, strip them down etc. allows your partner to use the washroom and get comfortable before feeding</a:t>
            </a:r>
          </a:p>
          <a:p>
            <a:pPr defTabSz="931774">
              <a:defRPr/>
            </a:pPr>
            <a:r>
              <a:rPr lang="en-US" dirty="0" smtClean="0"/>
              <a:t>Burping – gives you a lovely time to bond with baby, they should be full and content. You can hold baby skin to skin and give them a nice snuggle as they drift off to sleep afterward</a:t>
            </a:r>
          </a:p>
          <a:p>
            <a:pPr marL="0" lvl="1" defTabSz="931774">
              <a:defRPr/>
            </a:pPr>
            <a:r>
              <a:rPr lang="en-CA" dirty="0" smtClean="0"/>
              <a:t>Cheerleader-</a:t>
            </a:r>
            <a:r>
              <a:rPr lang="en-CA" baseline="0" dirty="0" smtClean="0"/>
              <a:t> </a:t>
            </a:r>
            <a:r>
              <a:rPr lang="en-US" dirty="0" smtClean="0"/>
              <a:t>– Moms can be very tired and sore after delivery. She is learning a new skill and it can be difficult. Tell her how good a job she is doing, use your knowledge from this class to 	help with positioning and latching. Don’t repeatedly offer to give baby a bottle. Their behavior is normal and mom can start to feel really discouraged at this time. You offering to give bottles 	can derail breastfeeding, even if you are just trying to help.</a:t>
            </a:r>
            <a:endParaRPr lang="en-CA"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F1CB5C0F-1012-4309-9404-EB71AE3F55A7}" type="slidenum">
              <a:rPr lang="en-CA" smtClean="0"/>
              <a:t>36</a:t>
            </a:fld>
            <a:endParaRPr lang="en-CA" dirty="0"/>
          </a:p>
        </p:txBody>
      </p:sp>
    </p:spTree>
    <p:extLst>
      <p:ext uri="{BB962C8B-B14F-4D97-AF65-F5344CB8AC3E}">
        <p14:creationId xmlns:p14="http://schemas.microsoft.com/office/powerpoint/2010/main" val="2445363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Breasts feeling fuller – Happens earlier in second and third time moms. May be later if mom had a postpartum </a:t>
            </a:r>
            <a:r>
              <a:rPr lang="en-US" dirty="0" smtClean="0"/>
              <a:t>bleed, </a:t>
            </a:r>
            <a:r>
              <a:rPr lang="en-US" dirty="0"/>
              <a:t>medications in </a:t>
            </a:r>
            <a:r>
              <a:rPr lang="en-US" dirty="0" err="1"/>
              <a:t>labour</a:t>
            </a:r>
            <a:r>
              <a:rPr lang="en-US" dirty="0"/>
              <a:t>, if mom is separated from baby or baby does not get to the breast frequently in first days.</a:t>
            </a:r>
          </a:p>
          <a:p>
            <a:r>
              <a:rPr lang="en-US" dirty="0"/>
              <a:t>Will discuss hand expression in a bit – Use beach ball </a:t>
            </a:r>
            <a:r>
              <a:rPr lang="en-US" dirty="0" smtClean="0"/>
              <a:t>example</a:t>
            </a:r>
            <a:r>
              <a:rPr lang="en-US" baseline="0" dirty="0" smtClean="0"/>
              <a:t> – trying to hold a fully inflated beach ball with one hand can be difficult, if ball is deflated a bit, it’s much easier to hold</a:t>
            </a:r>
            <a:endParaRPr lang="en-US" dirty="0"/>
          </a:p>
          <a:p>
            <a:endParaRPr lang="en-US" dirty="0"/>
          </a:p>
        </p:txBody>
      </p:sp>
      <p:sp>
        <p:nvSpPr>
          <p:cNvPr id="4" name="Slide Number Placeholder 3"/>
          <p:cNvSpPr>
            <a:spLocks noGrp="1"/>
          </p:cNvSpPr>
          <p:nvPr>
            <p:ph type="sldNum" sz="quarter" idx="10"/>
          </p:nvPr>
        </p:nvSpPr>
        <p:spPr/>
        <p:txBody>
          <a:bodyPr/>
          <a:lstStyle/>
          <a:p>
            <a:fld id="{F1CB5C0F-1012-4309-9404-EB71AE3F55A7}" type="slidenum">
              <a:rPr lang="en-CA" smtClean="0"/>
              <a:t>37</a:t>
            </a:fld>
            <a:endParaRPr lang="en-CA" dirty="0"/>
          </a:p>
        </p:txBody>
      </p:sp>
    </p:spTree>
    <p:extLst>
      <p:ext uri="{BB962C8B-B14F-4D97-AF65-F5344CB8AC3E}">
        <p14:creationId xmlns:p14="http://schemas.microsoft.com/office/powerpoint/2010/main" val="1736707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Reinforce that frequent feeds are normal,</a:t>
            </a:r>
            <a:r>
              <a:rPr lang="en-CA" baseline="0" dirty="0" smtClean="0"/>
              <a:t> but not permanent.</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38</a:t>
            </a:fld>
            <a:endParaRPr lang="en-CA" dirty="0"/>
          </a:p>
        </p:txBody>
      </p:sp>
    </p:spTree>
    <p:extLst>
      <p:ext uri="{BB962C8B-B14F-4D97-AF65-F5344CB8AC3E}">
        <p14:creationId xmlns:p14="http://schemas.microsoft.com/office/powerpoint/2010/main" val="151988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Weight -Discuss loss of weight initially is normal, first 3-4 days. 20-30g </a:t>
            </a:r>
            <a:r>
              <a:rPr lang="en-US" dirty="0" smtClean="0"/>
              <a:t>gain a </a:t>
            </a:r>
            <a:r>
              <a:rPr lang="en-US" dirty="0"/>
              <a:t>day after this. Back to birthweight at 2 weeks. Community health nurses will assess this at visit</a:t>
            </a:r>
          </a:p>
          <a:p>
            <a:endParaRPr lang="en-US" dirty="0"/>
          </a:p>
          <a:p>
            <a:r>
              <a:rPr lang="en-US" dirty="0"/>
              <a:t>Will address pees and poops with next slide</a:t>
            </a:r>
          </a:p>
          <a:p>
            <a:endParaRPr lang="en-US" dirty="0"/>
          </a:p>
          <a:p>
            <a:r>
              <a:rPr lang="en-US" dirty="0" err="1"/>
              <a:t>Behaviour</a:t>
            </a:r>
            <a:r>
              <a:rPr lang="en-US" dirty="0"/>
              <a:t> – Baby should be relaxed and content after feeds once milk volume has increased. Best way to tell is by burping baby. If baby is “milk drunk” like a limp noodle in your hands, this means they are full. If baby continues to suck their hands and root around and is very active, this is a sign they are still hungry and you should offer the breast again.</a:t>
            </a:r>
          </a:p>
          <a:p>
            <a:r>
              <a:rPr lang="en-US" dirty="0"/>
              <a:t>Cluster feeding – Often in the evening but can happen at any time. This is normal, follow baby’s cues not the clock</a:t>
            </a:r>
          </a:p>
          <a:p>
            <a:endParaRPr lang="en-US" dirty="0"/>
          </a:p>
          <a:p>
            <a:r>
              <a:rPr lang="en-US" dirty="0"/>
              <a:t>Time – Strength of baby’s suck, mom’s let down and milk flow, how effective latch is, how relaxed mom is, capacity of breasts can all affect how long a feed takes and how frequent they need to be. Some babies can have a full feed in 5 minutes and some can take up to an hour in the early days. Some babies can go 3 hours between feeds, some need to feed every hour, this can also change depending on the time of day. Over 5 days old and baby is still feeding all day and night, there may be something else going on, it might be time to contact a lactation consultant. But otherwise watch your baby, not the clock!!!</a:t>
            </a:r>
          </a:p>
          <a:p>
            <a:endParaRPr lang="en-US" dirty="0"/>
          </a:p>
          <a:p>
            <a:r>
              <a:rPr lang="en-US" dirty="0"/>
              <a:t>Pumping- Will discuss pumping more later, but babies are SOO much better at removing milk than your pump. Babies use both suction and compress while pumps only use suction, also remember oxytocin the “love hormone”, no one loves their pump as much as they love their baby, baby will always get more milk than a pump.</a:t>
            </a:r>
          </a:p>
          <a:p>
            <a:endParaRPr lang="en-US" dirty="0"/>
          </a:p>
          <a:p>
            <a:r>
              <a:rPr lang="en-US" dirty="0"/>
              <a:t>Fullness – as addressed earlier, breasts make milk while baby is feeding, fullness goes away by 10-14 days</a:t>
            </a:r>
          </a:p>
          <a:p>
            <a:endParaRPr lang="en-US" dirty="0"/>
          </a:p>
          <a:p>
            <a:r>
              <a:rPr lang="en-US" dirty="0"/>
              <a:t>Bottle – some parents believe that if baby takes a bottle after a feed it means they are still hungry. This is not the case. Almost all babies will suck on a bottle even if they are completely stuffed and take ½ an ounce or more. Depending on the bottle it is a swallow or drown situation so they will drink because they have to</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F1CB5C0F-1012-4309-9404-EB71AE3F55A7}" type="slidenum">
              <a:rPr lang="en-CA" smtClean="0"/>
              <a:t>39</a:t>
            </a:fld>
            <a:endParaRPr lang="en-CA" dirty="0"/>
          </a:p>
        </p:txBody>
      </p:sp>
    </p:spTree>
    <p:extLst>
      <p:ext uri="{BB962C8B-B14F-4D97-AF65-F5344CB8AC3E}">
        <p14:creationId xmlns:p14="http://schemas.microsoft.com/office/powerpoint/2010/main" val="803613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meconium. Because breastmilk is so easily digested, some babies will not poop daily once meconium has cleared. As long as everything else is ok- weight, jaundice, baby’s behavior etc. this can be considered normal. As baby grows normal # of poops will change. 5+ poops a day can be normal, 1 Poop every week can be normal, as long as weight and behavior are good, no concerns.</a:t>
            </a:r>
          </a:p>
          <a:p>
            <a:endParaRPr lang="en-US" dirty="0"/>
          </a:p>
          <a:p>
            <a:r>
              <a:rPr lang="en-US" dirty="0"/>
              <a:t>Pees will be light in the first few days- Best way to tell is the strip on the diaper. By day 5 pees should be heavy, don’t need strip to tell that there is a void.</a:t>
            </a:r>
          </a:p>
        </p:txBody>
      </p:sp>
      <p:sp>
        <p:nvSpPr>
          <p:cNvPr id="4" name="Slide Number Placeholder 3"/>
          <p:cNvSpPr>
            <a:spLocks noGrp="1"/>
          </p:cNvSpPr>
          <p:nvPr>
            <p:ph type="sldNum" sz="quarter" idx="10"/>
          </p:nvPr>
        </p:nvSpPr>
        <p:spPr/>
        <p:txBody>
          <a:bodyPr/>
          <a:lstStyle/>
          <a:p>
            <a:fld id="{F1CB5C0F-1012-4309-9404-EB71AE3F55A7}" type="slidenum">
              <a:rPr lang="en-CA" smtClean="0"/>
              <a:t>40</a:t>
            </a:fld>
            <a:endParaRPr lang="en-CA" dirty="0"/>
          </a:p>
        </p:txBody>
      </p:sp>
    </p:spTree>
    <p:extLst>
      <p:ext uri="{BB962C8B-B14F-4D97-AF65-F5344CB8AC3E}">
        <p14:creationId xmlns:p14="http://schemas.microsoft.com/office/powerpoint/2010/main" val="37670218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introduction of the bottle for whatever reason, trauma at birth, excessively sleepy etc.</a:t>
            </a:r>
          </a:p>
        </p:txBody>
      </p:sp>
      <p:sp>
        <p:nvSpPr>
          <p:cNvPr id="4" name="Slide Number Placeholder 3"/>
          <p:cNvSpPr>
            <a:spLocks noGrp="1"/>
          </p:cNvSpPr>
          <p:nvPr>
            <p:ph type="sldNum" sz="quarter" idx="10"/>
          </p:nvPr>
        </p:nvSpPr>
        <p:spPr/>
        <p:txBody>
          <a:bodyPr/>
          <a:lstStyle/>
          <a:p>
            <a:fld id="{F1CB5C0F-1012-4309-9404-EB71AE3F55A7}" type="slidenum">
              <a:rPr lang="en-CA" smtClean="0"/>
              <a:t>43</a:t>
            </a:fld>
            <a:endParaRPr lang="en-CA" dirty="0"/>
          </a:p>
        </p:txBody>
      </p:sp>
    </p:spTree>
    <p:extLst>
      <p:ext uri="{BB962C8B-B14F-4D97-AF65-F5344CB8AC3E}">
        <p14:creationId xmlns:p14="http://schemas.microsoft.com/office/powerpoint/2010/main" val="2754166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own breastmilk – in the early days babies are only meant to receive colostrum so shouldn’t need supplementation in huge amounts, hand expression is the best way to collect colostrum. Later on pumping or hand expression can both work</a:t>
            </a:r>
          </a:p>
          <a:p>
            <a:r>
              <a:rPr lang="en-US" dirty="0"/>
              <a:t>Donated breastmilk- in Alberta there is a limited supply, it is only available for the sickest babies and by prescription only</a:t>
            </a:r>
          </a:p>
          <a:p>
            <a:r>
              <a:rPr lang="en-US" dirty="0"/>
              <a:t>Formula- we don’t recommend unnecessary formula supplementation, your breastmilk is all baby should need, but if there are any of these cases then the most important thing is that baby is being fed. </a:t>
            </a:r>
          </a:p>
          <a:p>
            <a:r>
              <a:rPr lang="en-US" dirty="0"/>
              <a:t>Usually supplementing is </a:t>
            </a:r>
            <a:r>
              <a:rPr lang="en-US" dirty="0" smtClean="0"/>
              <a:t>temporary – work</a:t>
            </a:r>
            <a:r>
              <a:rPr lang="en-US" baseline="0" dirty="0" smtClean="0"/>
              <a:t> with a community health nurse or lactation consult to return to full breastfeeding once problems have resolved</a:t>
            </a:r>
            <a:endParaRPr lang="en-US" dirty="0"/>
          </a:p>
        </p:txBody>
      </p:sp>
      <p:sp>
        <p:nvSpPr>
          <p:cNvPr id="4" name="Slide Number Placeholder 3"/>
          <p:cNvSpPr>
            <a:spLocks noGrp="1"/>
          </p:cNvSpPr>
          <p:nvPr>
            <p:ph type="sldNum" sz="quarter" idx="10"/>
          </p:nvPr>
        </p:nvSpPr>
        <p:spPr/>
        <p:txBody>
          <a:bodyPr/>
          <a:lstStyle/>
          <a:p>
            <a:fld id="{F1CB5C0F-1012-4309-9404-EB71AE3F55A7}" type="slidenum">
              <a:rPr lang="en-CA" smtClean="0"/>
              <a:t>44</a:t>
            </a:fld>
            <a:endParaRPr lang="en-CA" dirty="0"/>
          </a:p>
        </p:txBody>
      </p:sp>
    </p:spTree>
    <p:extLst>
      <p:ext uri="{BB962C8B-B14F-4D97-AF65-F5344CB8AC3E}">
        <p14:creationId xmlns:p14="http://schemas.microsoft.com/office/powerpoint/2010/main" val="400436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Areola- Discuss darker</a:t>
            </a:r>
            <a:r>
              <a:rPr lang="en-CA" baseline="0" dirty="0"/>
              <a:t> area, can be different sizes, generally becomes larger and darker in pregnancy</a:t>
            </a:r>
          </a:p>
          <a:p>
            <a:endParaRPr lang="en-CA" baseline="0" dirty="0"/>
          </a:p>
          <a:p>
            <a:r>
              <a:rPr lang="en-CA" baseline="0" dirty="0"/>
              <a:t>Nipple – nipple rings? Odd shapes? </a:t>
            </a:r>
            <a:r>
              <a:rPr lang="en-CA" baseline="0" dirty="0" smtClean="0"/>
              <a:t>Likely not an issue for breastfeeding, may </a:t>
            </a:r>
            <a:r>
              <a:rPr lang="en-CA" baseline="0" dirty="0"/>
              <a:t>want to have assessed in pregnancy</a:t>
            </a:r>
          </a:p>
          <a:p>
            <a:endParaRPr lang="en-CA" baseline="0" dirty="0"/>
          </a:p>
          <a:p>
            <a:r>
              <a:rPr lang="en-CA" baseline="0" dirty="0"/>
              <a:t>Review changes in size of breasts during pregnancy – Discuss with physician if no change or discomfort </a:t>
            </a:r>
            <a:r>
              <a:rPr lang="en-CA" baseline="0" dirty="0" smtClean="0"/>
              <a:t>occurs </a:t>
            </a:r>
          </a:p>
          <a:p>
            <a:r>
              <a:rPr lang="en-CA" baseline="0" dirty="0" smtClean="0"/>
              <a:t>small </a:t>
            </a:r>
            <a:r>
              <a:rPr lang="en-CA" baseline="0" dirty="0"/>
              <a:t>breasts vs. large </a:t>
            </a:r>
            <a:r>
              <a:rPr lang="en-CA" baseline="0" dirty="0" smtClean="0"/>
              <a:t>breasts does not determine milk supply. Large breasts have more fat, not necessarily more lobes.</a:t>
            </a:r>
            <a:endParaRPr lang="en-CA" baseline="0" dirty="0"/>
          </a:p>
          <a:p>
            <a:endParaRPr lang="en-CA" baseline="0" dirty="0"/>
          </a:p>
          <a:p>
            <a:r>
              <a:rPr lang="en-CA" baseline="0" dirty="0"/>
              <a:t>Review oxytocin and prolactin briefly</a:t>
            </a:r>
          </a:p>
          <a:p>
            <a:pPr eaLnBrk="1" hangingPunct="1">
              <a:buFontTx/>
              <a:buChar char="•"/>
            </a:pPr>
            <a:r>
              <a:rPr lang="en-US" altLang="en-US" dirty="0" smtClean="0"/>
              <a:t>Prolactin </a:t>
            </a:r>
            <a:r>
              <a:rPr lang="en-US" altLang="en-US" dirty="0"/>
              <a:t>triggers the alveoli to produce milk</a:t>
            </a:r>
          </a:p>
          <a:p>
            <a:pPr eaLnBrk="1" hangingPunct="1">
              <a:buFontTx/>
              <a:buChar char="•"/>
            </a:pPr>
            <a:r>
              <a:rPr lang="en-US" altLang="en-US" dirty="0"/>
              <a:t>Oxytocin triggers the “let down” and ejection of milk into the ducts </a:t>
            </a:r>
          </a:p>
          <a:p>
            <a:pPr eaLnBrk="1" hangingPunct="1">
              <a:buFontTx/>
              <a:buChar char="•"/>
            </a:pPr>
            <a:r>
              <a:rPr lang="en-US" altLang="en-US" dirty="0"/>
              <a:t>When breasts are full and are not emptied, small whey protein presence decreases milk production</a:t>
            </a:r>
            <a:r>
              <a:rPr lang="en-US" altLang="en-US" dirty="0">
                <a:solidFill>
                  <a:schemeClr val="accent2"/>
                </a:solidFill>
                <a:latin typeface="Arial Bold" pitchFamily="34" charset="0"/>
              </a:rPr>
              <a:t> </a:t>
            </a:r>
          </a:p>
          <a:p>
            <a:pPr eaLnBrk="1" hangingPunct="1">
              <a:buFontTx/>
              <a:buChar char="•"/>
            </a:pPr>
            <a:r>
              <a:rPr lang="en-US" altLang="en-US" dirty="0"/>
              <a:t>Effective, frequent emptying of the breasts is</a:t>
            </a:r>
            <a:r>
              <a:rPr lang="en-US" altLang="en-US" b="1" dirty="0"/>
              <a:t> </a:t>
            </a:r>
            <a:r>
              <a:rPr lang="en-US" altLang="en-US" dirty="0"/>
              <a:t>essential to milk production</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6</a:t>
            </a:fld>
            <a:endParaRPr lang="en-CA" dirty="0"/>
          </a:p>
        </p:txBody>
      </p:sp>
    </p:spTree>
    <p:extLst>
      <p:ext uri="{BB962C8B-B14F-4D97-AF65-F5344CB8AC3E}">
        <p14:creationId xmlns:p14="http://schemas.microsoft.com/office/powerpoint/2010/main" val="1698653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45</a:t>
            </a:fld>
            <a:endParaRPr lang="en-CA" dirty="0"/>
          </a:p>
        </p:txBody>
      </p:sp>
    </p:spTree>
    <p:extLst>
      <p:ext uri="{BB962C8B-B14F-4D97-AF65-F5344CB8AC3E}">
        <p14:creationId xmlns:p14="http://schemas.microsoft.com/office/powerpoint/2010/main" val="4068642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46</a:t>
            </a:fld>
            <a:endParaRPr lang="en-CA" dirty="0"/>
          </a:p>
        </p:txBody>
      </p:sp>
    </p:spTree>
    <p:extLst>
      <p:ext uri="{BB962C8B-B14F-4D97-AF65-F5344CB8AC3E}">
        <p14:creationId xmlns:p14="http://schemas.microsoft.com/office/powerpoint/2010/main" val="856115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47</a:t>
            </a:fld>
            <a:endParaRPr lang="en-CA" dirty="0"/>
          </a:p>
        </p:txBody>
      </p:sp>
    </p:spTree>
    <p:extLst>
      <p:ext uri="{BB962C8B-B14F-4D97-AF65-F5344CB8AC3E}">
        <p14:creationId xmlns:p14="http://schemas.microsoft.com/office/powerpoint/2010/main" val="3233595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Too small</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49</a:t>
            </a:fld>
            <a:endParaRPr lang="en-CA" dirty="0"/>
          </a:p>
        </p:txBody>
      </p:sp>
    </p:spTree>
    <p:extLst>
      <p:ext uri="{BB962C8B-B14F-4D97-AF65-F5344CB8AC3E}">
        <p14:creationId xmlns:p14="http://schemas.microsoft.com/office/powerpoint/2010/main" val="3746232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Too big</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50</a:t>
            </a:fld>
            <a:endParaRPr lang="en-CA" dirty="0"/>
          </a:p>
        </p:txBody>
      </p:sp>
    </p:spTree>
    <p:extLst>
      <p:ext uri="{BB962C8B-B14F-4D97-AF65-F5344CB8AC3E}">
        <p14:creationId xmlns:p14="http://schemas.microsoft.com/office/powerpoint/2010/main" val="265683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Good fit</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51</a:t>
            </a:fld>
            <a:endParaRPr lang="en-CA" dirty="0"/>
          </a:p>
        </p:txBody>
      </p:sp>
    </p:spTree>
    <p:extLst>
      <p:ext uri="{BB962C8B-B14F-4D97-AF65-F5344CB8AC3E}">
        <p14:creationId xmlns:p14="http://schemas.microsoft.com/office/powerpoint/2010/main" val="3978199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B5C0F-1012-4309-9404-EB71AE3F55A7}" type="slidenum">
              <a:rPr lang="en-CA" smtClean="0"/>
              <a:t>52</a:t>
            </a:fld>
            <a:endParaRPr lang="en-CA" dirty="0"/>
          </a:p>
        </p:txBody>
      </p:sp>
    </p:spTree>
    <p:extLst>
      <p:ext uri="{BB962C8B-B14F-4D97-AF65-F5344CB8AC3E}">
        <p14:creationId xmlns:p14="http://schemas.microsoft.com/office/powerpoint/2010/main" val="3161197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53</a:t>
            </a:fld>
            <a:endParaRPr lang="en-CA" dirty="0"/>
          </a:p>
        </p:txBody>
      </p:sp>
    </p:spTree>
    <p:extLst>
      <p:ext uri="{BB962C8B-B14F-4D97-AF65-F5344CB8AC3E}">
        <p14:creationId xmlns:p14="http://schemas.microsoft.com/office/powerpoint/2010/main" val="28255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within the first 2 weeks</a:t>
            </a:r>
          </a:p>
          <a:p>
            <a:r>
              <a:rPr lang="en-CA" dirty="0"/>
              <a:t>A: discuss steep</a:t>
            </a:r>
            <a:r>
              <a:rPr lang="en-CA" baseline="0" dirty="0"/>
              <a:t> learning curve, difficulties after delivery, positioning and latch, exhaustion etc.</a:t>
            </a:r>
          </a:p>
          <a:p>
            <a:r>
              <a:rPr lang="en-CA" baseline="0" dirty="0"/>
              <a:t>A: This class! Give yourself some slack, remember it can be challenging but it will get easier, set yourself up for success, don’t compare breastfeeding to formula feeding.</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7</a:t>
            </a:fld>
            <a:endParaRPr lang="en-CA" dirty="0"/>
          </a:p>
        </p:txBody>
      </p:sp>
    </p:spTree>
    <p:extLst>
      <p:ext uri="{BB962C8B-B14F-4D97-AF65-F5344CB8AC3E}">
        <p14:creationId xmlns:p14="http://schemas.microsoft.com/office/powerpoint/2010/main" val="280220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 use orange juice concentrate</a:t>
            </a:r>
            <a:r>
              <a:rPr lang="en-CA" baseline="0" dirty="0" smtClean="0"/>
              <a:t> for example. Colostrum is like what you find in the can- low volume but has all the good stuff, mature milk just adds water (and fat)</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8</a:t>
            </a:fld>
            <a:endParaRPr lang="en-CA" dirty="0"/>
          </a:p>
        </p:txBody>
      </p:sp>
    </p:spTree>
    <p:extLst>
      <p:ext uri="{BB962C8B-B14F-4D97-AF65-F5344CB8AC3E}">
        <p14:creationId xmlns:p14="http://schemas.microsoft.com/office/powerpoint/2010/main" val="379548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Discuss the difference between</a:t>
            </a:r>
            <a:r>
              <a:rPr lang="en-CA" baseline="0" dirty="0" smtClean="0"/>
              <a:t> baby’s environment before and after birth. Ask mom’s to consider how this would feel</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9</a:t>
            </a:fld>
            <a:endParaRPr lang="en-CA" dirty="0"/>
          </a:p>
        </p:txBody>
      </p:sp>
    </p:spTree>
    <p:extLst>
      <p:ext uri="{BB962C8B-B14F-4D97-AF65-F5344CB8AC3E}">
        <p14:creationId xmlns:p14="http://schemas.microsoft.com/office/powerpoint/2010/main" val="101411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Skin </a:t>
            </a:r>
            <a:r>
              <a:rPr lang="en-CA" baseline="0" dirty="0"/>
              <a:t>to skin – As close to inside the womb as possible</a:t>
            </a:r>
            <a:r>
              <a:rPr lang="en-CA" baseline="0" dirty="0" smtClean="0"/>
              <a:t>. Baby can hear mom’s heartbeat and breathing, easy for mom to speak softly to them, feel mom’s warmth, things tend to slow down – no interventions at this time, etc.</a:t>
            </a:r>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10</a:t>
            </a:fld>
            <a:endParaRPr lang="en-CA" dirty="0"/>
          </a:p>
        </p:txBody>
      </p:sp>
    </p:spTree>
    <p:extLst>
      <p:ext uri="{BB962C8B-B14F-4D97-AF65-F5344CB8AC3E}">
        <p14:creationId xmlns:p14="http://schemas.microsoft.com/office/powerpoint/2010/main" val="125820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Babies who go skin to skin will:</a:t>
            </a:r>
          </a:p>
          <a:p>
            <a:r>
              <a:rPr lang="en-CA" dirty="0"/>
              <a:t>be more content and cry less.</a:t>
            </a:r>
          </a:p>
          <a:p>
            <a:r>
              <a:rPr lang="en-CA" dirty="0"/>
              <a:t>have a more steady body temperature.</a:t>
            </a:r>
          </a:p>
          <a:p>
            <a:r>
              <a:rPr lang="en-CA" dirty="0"/>
              <a:t>have a more regular heart rate and breathing rate.</a:t>
            </a:r>
          </a:p>
          <a:p>
            <a:r>
              <a:rPr lang="en-CA" dirty="0"/>
              <a:t>have higher blood sugars.</a:t>
            </a:r>
          </a:p>
          <a:p>
            <a:r>
              <a:rPr lang="en-CA" dirty="0"/>
              <a:t>better tolerate painful procedures, such as blood tests, when snuggled skin to skin.</a:t>
            </a:r>
          </a:p>
          <a:p>
            <a:r>
              <a:rPr lang="en-CA" dirty="0"/>
              <a:t>find it easier to latch to the breast.</a:t>
            </a:r>
          </a:p>
          <a:p>
            <a:r>
              <a:rPr lang="en-CA" dirty="0"/>
              <a:t>Skin to skin benefits for moms</a:t>
            </a:r>
          </a:p>
          <a:p>
            <a:r>
              <a:rPr lang="en-CA" b="1" dirty="0"/>
              <a:t>Moms find it:</a:t>
            </a:r>
            <a:endParaRPr lang="en-CA" dirty="0"/>
          </a:p>
          <a:p>
            <a:r>
              <a:rPr lang="en-CA" dirty="0"/>
              <a:t>easier to know when baby is hungry.</a:t>
            </a:r>
          </a:p>
          <a:p>
            <a:r>
              <a:rPr lang="en-CA" dirty="0"/>
              <a:t>easier to latch baby at the breast.</a:t>
            </a:r>
          </a:p>
          <a:p>
            <a:r>
              <a:rPr lang="en-CA" dirty="0"/>
              <a:t>easier way to wake baby.</a:t>
            </a:r>
          </a:p>
          <a:p>
            <a:r>
              <a:rPr lang="en-CA" dirty="0"/>
              <a:t>easier to soothe a fussy baby.</a:t>
            </a:r>
          </a:p>
          <a:p>
            <a:r>
              <a:rPr lang="en-CA" dirty="0"/>
              <a:t>helps her body to make more milk (by increasing the production of prolactin).</a:t>
            </a:r>
          </a:p>
          <a:p>
            <a:r>
              <a:rPr lang="en-CA" dirty="0"/>
              <a:t>enhances bonding with baby</a:t>
            </a:r>
            <a:r>
              <a:rPr lang="en-CA" dirty="0"/>
              <a:t>.</a:t>
            </a:r>
            <a:endParaRPr lang="en-CA" dirty="0"/>
          </a:p>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11</a:t>
            </a:fld>
            <a:endParaRPr lang="en-CA" dirty="0"/>
          </a:p>
        </p:txBody>
      </p:sp>
    </p:spTree>
    <p:extLst>
      <p:ext uri="{BB962C8B-B14F-4D97-AF65-F5344CB8AC3E}">
        <p14:creationId xmlns:p14="http://schemas.microsoft.com/office/powerpoint/2010/main" val="121395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CB5C0F-1012-4309-9404-EB71AE3F55A7}" type="slidenum">
              <a:rPr lang="en-CA" smtClean="0"/>
              <a:t>12</a:t>
            </a:fld>
            <a:endParaRPr lang="en-CA" dirty="0"/>
          </a:p>
        </p:txBody>
      </p:sp>
    </p:spTree>
    <p:extLst>
      <p:ext uri="{BB962C8B-B14F-4D97-AF65-F5344CB8AC3E}">
        <p14:creationId xmlns:p14="http://schemas.microsoft.com/office/powerpoint/2010/main" val="2656372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37243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76885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194939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419617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3102988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2769393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268203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2180211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420556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61932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30311B-1764-49D5-BA61-126C8A40C588}" type="datetimeFigureOut">
              <a:rPr lang="en-CA" smtClean="0"/>
              <a:t>2018-04-24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D1D7619-5641-41FC-9E1D-C427DFD35E4C}" type="slidenum">
              <a:rPr lang="en-CA" smtClean="0"/>
              <a:t>‹#›</a:t>
            </a:fld>
            <a:endParaRPr lang="en-CA" dirty="0"/>
          </a:p>
        </p:txBody>
      </p:sp>
    </p:spTree>
    <p:extLst>
      <p:ext uri="{BB962C8B-B14F-4D97-AF65-F5344CB8AC3E}">
        <p14:creationId xmlns:p14="http://schemas.microsoft.com/office/powerpoint/2010/main" val="404128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0311B-1764-49D5-BA61-126C8A40C588}" type="datetimeFigureOut">
              <a:rPr lang="en-CA" smtClean="0"/>
              <a:t>2018-04-24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D7619-5641-41FC-9E1D-C427DFD35E4C}" type="slidenum">
              <a:rPr lang="en-CA" smtClean="0"/>
              <a:t>‹#›</a:t>
            </a:fld>
            <a:endParaRPr lang="en-CA" dirty="0"/>
          </a:p>
        </p:txBody>
      </p:sp>
    </p:spTree>
    <p:extLst>
      <p:ext uri="{BB962C8B-B14F-4D97-AF65-F5344CB8AC3E}">
        <p14:creationId xmlns:p14="http://schemas.microsoft.com/office/powerpoint/2010/main" val="2997515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a/url?sa=i&amp;rct=j&amp;q=&amp;esrc=s&amp;source=images&amp;cd=&amp;cad=rja&amp;uact=8&amp;ved=0ahUKEwiMnLjO3KjZAhUG5IMKHVemC6UQjRwIBw&amp;url=http://www.gsfdcy.com/milk-wallpapers.html&amp;psig=AOvVaw3eWfTvtsrqho3exlKD3-NW&amp;ust=1518805897592873"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McgJR8ESRc&amp;rel=0" TargetMode="External"/><Relationship Id="rId2" Type="http://schemas.openxmlformats.org/officeDocument/2006/relationships/slideLayout" Target="../slideLayouts/slideLayout2.xml"/><Relationship Id="rId1" Type="http://schemas.openxmlformats.org/officeDocument/2006/relationships/video" Target="https://www.youtube.com/embed/uMcgJR8ESRc?rel=0"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ZfGzJBBwME&amp;rel=0&amp;start=77" TargetMode="External"/><Relationship Id="rId2" Type="http://schemas.openxmlformats.org/officeDocument/2006/relationships/slideLayout" Target="../slideLayouts/slideLayout2.xml"/><Relationship Id="rId1" Type="http://schemas.openxmlformats.org/officeDocument/2006/relationships/video" Target="https://www.youtube.com/embed/XZfGzJBBwME?rel=0&amp;start=77" TargetMode="Externa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MRz8Bozv4nw?rel=0" TargetMode="External"/><Relationship Id="rId4" Type="http://schemas.openxmlformats.org/officeDocument/2006/relationships/hyperlink" Target="https://www.youtube.com/watch?v=MRz8Bozv4nw&amp;rel=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2NMQg8nDOms&amp;rel=0&amp;start=33" TargetMode="External"/><Relationship Id="rId2" Type="http://schemas.openxmlformats.org/officeDocument/2006/relationships/slideLayout" Target="../slideLayouts/slideLayout2.xml"/><Relationship Id="rId1" Type="http://schemas.openxmlformats.org/officeDocument/2006/relationships/video" Target="https://www.youtube.com/embed/2NMQg8nDOms?rel=0&amp;start=33"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ZfGzJBBwME&amp;rel=0&amp;start=33" TargetMode="External"/><Relationship Id="rId2" Type="http://schemas.openxmlformats.org/officeDocument/2006/relationships/slideLayout" Target="../slideLayouts/slideLayout2.xml"/><Relationship Id="rId1" Type="http://schemas.openxmlformats.org/officeDocument/2006/relationships/video" Target="https://www.youtube.com/embed/XZfGzJBBwME?rel=0&amp;start=33"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CamB7TCd5Z8&amp;rel=0" TargetMode="External"/><Relationship Id="rId2" Type="http://schemas.openxmlformats.org/officeDocument/2006/relationships/slideLayout" Target="../slideLayouts/slideLayout2.xml"/><Relationship Id="rId1" Type="http://schemas.openxmlformats.org/officeDocument/2006/relationships/video" Target="https://www.youtube.com/embed/CamB7TCd5Z8?rel=0"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uZYZpWJKWUw&amp;list=PLis4R2b4QuLylOogX9vMPl7zIRGuaUTYV" TargetMode="External"/><Relationship Id="rId2" Type="http://schemas.openxmlformats.org/officeDocument/2006/relationships/slideLayout" Target="../slideLayouts/slideLayout2.xml"/><Relationship Id="rId1" Type="http://schemas.openxmlformats.org/officeDocument/2006/relationships/video" Target="https://www.youtube.com/embed/uZYZpWJKWUw?list=PLis4R2b4QuLylOogX9vMPl7zIRGuaUTYV" TargetMode="Externa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a0dYIoovLXY?list=PLis4R2b4QuLylOogX9vMPl7zIRGuaUTYV" TargetMode="External"/><Relationship Id="rId4" Type="http://schemas.openxmlformats.org/officeDocument/2006/relationships/hyperlink" Target="https://www.youtube.com/watch?v=a0dYIoovLXY&amp;list=PLis4R2b4QuLylOogX9vMPl7zIRGuaUTY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a0dYIoovLXY&amp;list=PLis4R2b4QuLylOogX9vMPl7zIRGuaUTYV" TargetMode="External"/><Relationship Id="rId2" Type="http://schemas.openxmlformats.org/officeDocument/2006/relationships/slideLayout" Target="../slideLayouts/slideLayout2.xml"/><Relationship Id="rId1" Type="http://schemas.openxmlformats.org/officeDocument/2006/relationships/video" Target="https://www.youtube.com/embed/MTYYHCQDke4?list=PLis4R2b4QuLylOogX9vMPl7zIRGuaUTYV" TargetMode="Externa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https://www.youtube.com/embed/ABAXgubx58Q" TargetMode="External"/><Relationship Id="rId4" Type="http://schemas.openxmlformats.org/officeDocument/2006/relationships/hyperlink" Target="https://www.youtube.com/watch?v=ABAXgubx58Q"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healthyfamiliesbc.ca/home/articles/video-hand-expressing-breastmilk"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dirty="0"/>
          </a:p>
        </p:txBody>
      </p:sp>
      <p:pic>
        <p:nvPicPr>
          <p:cNvPr id="1026" name="Picture 2" descr="Image result for milk backgroun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39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52847" y="443161"/>
            <a:ext cx="6480720" cy="769441"/>
          </a:xfrm>
          <a:prstGeom prst="rect">
            <a:avLst/>
          </a:prstGeom>
          <a:noFill/>
        </p:spPr>
        <p:txBody>
          <a:bodyPr wrap="square" rtlCol="0">
            <a:spAutoFit/>
          </a:bodyPr>
          <a:lstStyle/>
          <a:p>
            <a:pPr algn="ctr"/>
            <a:r>
              <a:rPr lang="en-CA" sz="4400" b="1" dirty="0">
                <a:solidFill>
                  <a:schemeClr val="bg1"/>
                </a:solidFill>
              </a:rPr>
              <a:t>Simplifying Breastfeeding</a:t>
            </a:r>
          </a:p>
        </p:txBody>
      </p:sp>
      <p:pic>
        <p:nvPicPr>
          <p:cNvPr id="6" name="Picture 5" descr="album_reichert1"/>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08404" y="4667994"/>
            <a:ext cx="6523135" cy="21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42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p:txBody>
          <a:bodyPr/>
          <a:lstStyle/>
          <a:p>
            <a:r>
              <a:rPr lang="en-CA" dirty="0"/>
              <a:t>The Magic of Skin to Skin</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660" y="1778496"/>
            <a:ext cx="3565897" cy="366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Pregnant Baby Echo Ultrasound Pregnancy Be"/>
          <p:cNvPicPr>
            <a:picLocks noChangeAspect="1" noChangeArrowheads="1"/>
          </p:cNvPicPr>
          <p:nvPr/>
        </p:nvPicPr>
        <p:blipFill rotWithShape="1">
          <a:blip r:embed="rId4">
            <a:extLst>
              <a:ext uri="{28A0092B-C50C-407E-A947-70E740481C1C}">
                <a14:useLocalDpi xmlns:a14="http://schemas.microsoft.com/office/drawing/2010/main" val="0"/>
              </a:ext>
            </a:extLst>
          </a:blip>
          <a:srcRect l="13491" r="13014"/>
          <a:stretch/>
        </p:blipFill>
        <p:spPr bwMode="auto">
          <a:xfrm>
            <a:off x="539552" y="1796682"/>
            <a:ext cx="3785639" cy="3552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15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Skin to Skin</a:t>
            </a:r>
          </a:p>
        </p:txBody>
      </p:sp>
      <p:sp>
        <p:nvSpPr>
          <p:cNvPr id="3" name="Content Placeholder 2"/>
          <p:cNvSpPr>
            <a:spLocks noGrp="1"/>
          </p:cNvSpPr>
          <p:nvPr>
            <p:ph idx="1"/>
          </p:nvPr>
        </p:nvSpPr>
        <p:spPr>
          <a:xfrm>
            <a:off x="395536" y="1196752"/>
            <a:ext cx="8291264" cy="4929411"/>
          </a:xfrm>
        </p:spPr>
        <p:txBody>
          <a:bodyPr>
            <a:normAutofit lnSpcReduction="10000"/>
          </a:bodyPr>
          <a:lstStyle/>
          <a:p>
            <a:r>
              <a:rPr lang="en-CA" dirty="0"/>
              <a:t>The WHO and Canadian Pediatric Society recommend babe be placed skin to skin with mom for at least 1 hour after delivery</a:t>
            </a:r>
          </a:p>
          <a:p>
            <a:pPr lvl="1"/>
            <a:r>
              <a:rPr lang="en-CA" dirty="0"/>
              <a:t>This helps mom expel the placenta</a:t>
            </a:r>
          </a:p>
          <a:p>
            <a:pPr lvl="1"/>
            <a:r>
              <a:rPr lang="en-CA" dirty="0"/>
              <a:t>Gives the perfect opportunity for the first breastfeed</a:t>
            </a:r>
          </a:p>
          <a:p>
            <a:pPr lvl="1"/>
            <a:r>
              <a:rPr lang="en-CA" dirty="0"/>
              <a:t>If it’s not </a:t>
            </a:r>
            <a:r>
              <a:rPr lang="en-CA" dirty="0" smtClean="0"/>
              <a:t>possible, </a:t>
            </a:r>
            <a:r>
              <a:rPr lang="en-CA" dirty="0"/>
              <a:t>baby can be </a:t>
            </a:r>
          </a:p>
          <a:p>
            <a:pPr marL="452438" lvl="1" indent="263525">
              <a:buNone/>
            </a:pPr>
            <a:r>
              <a:rPr lang="en-CA" dirty="0"/>
              <a:t>skin to skin with dad</a:t>
            </a:r>
          </a:p>
          <a:p>
            <a:pPr lvl="1"/>
            <a:r>
              <a:rPr lang="en-CA" dirty="0"/>
              <a:t>The benefits continue </a:t>
            </a:r>
            <a:r>
              <a:rPr lang="en-CA" dirty="0" smtClean="0"/>
              <a:t>through </a:t>
            </a:r>
          </a:p>
          <a:p>
            <a:pPr marL="457200" lvl="1" indent="260350">
              <a:buNone/>
            </a:pPr>
            <a:r>
              <a:rPr lang="en-CA" dirty="0" smtClean="0"/>
              <a:t>the </a:t>
            </a:r>
            <a:r>
              <a:rPr lang="en-CA" dirty="0"/>
              <a:t>first weeks after </a:t>
            </a:r>
            <a:r>
              <a:rPr lang="en-CA" dirty="0" smtClean="0"/>
              <a:t>birth</a:t>
            </a:r>
            <a:endParaRPr lang="en-CA"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3324" y="4005064"/>
            <a:ext cx="298727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253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First Feed</a:t>
            </a:r>
          </a:p>
        </p:txBody>
      </p:sp>
      <p:sp>
        <p:nvSpPr>
          <p:cNvPr id="3" name="Content Placeholder 2"/>
          <p:cNvSpPr>
            <a:spLocks noGrp="1"/>
          </p:cNvSpPr>
          <p:nvPr>
            <p:ph idx="1"/>
          </p:nvPr>
        </p:nvSpPr>
        <p:spPr>
          <a:xfrm>
            <a:off x="401060" y="1268760"/>
            <a:ext cx="8229600" cy="4525963"/>
          </a:xfrm>
        </p:spPr>
        <p:txBody>
          <a:bodyPr/>
          <a:lstStyle/>
          <a:p>
            <a:r>
              <a:rPr lang="en-CA" dirty="0"/>
              <a:t>Babies are in quiet-alert phase for first few hours after birth. This is the perfect time to get breastfeeding off to a great start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180" y="3068960"/>
            <a:ext cx="3410028" cy="341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619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65" y="476672"/>
            <a:ext cx="8229600" cy="1143000"/>
          </a:xfrm>
        </p:spPr>
        <p:txBody>
          <a:bodyPr/>
          <a:lstStyle/>
          <a:p>
            <a:endParaRPr lang="en-US" dirty="0"/>
          </a:p>
        </p:txBody>
      </p:sp>
      <p:sp>
        <p:nvSpPr>
          <p:cNvPr id="3" name="Content Placeholder 2"/>
          <p:cNvSpPr>
            <a:spLocks noGrp="1"/>
          </p:cNvSpPr>
          <p:nvPr>
            <p:ph idx="1"/>
          </p:nvPr>
        </p:nvSpPr>
        <p:spPr>
          <a:xfrm>
            <a:off x="439965" y="5890457"/>
            <a:ext cx="8229600" cy="490872"/>
          </a:xfrm>
        </p:spPr>
        <p:txBody>
          <a:bodyPr>
            <a:normAutofit/>
          </a:bodyPr>
          <a:lstStyle/>
          <a:p>
            <a:pPr marL="0" indent="0">
              <a:buNone/>
            </a:pPr>
            <a:r>
              <a:rPr lang="en-US" sz="2000" dirty="0">
                <a:hlinkClick r:id="rId3"/>
              </a:rPr>
              <a:t>https://</a:t>
            </a:r>
            <a:r>
              <a:rPr lang="en-US" sz="2000" dirty="0" smtClean="0">
                <a:hlinkClick r:id="rId3"/>
              </a:rPr>
              <a:t>www.youtube.com/watch?v=uMcgJR8ESRc&amp;rel=0</a:t>
            </a:r>
            <a:r>
              <a:rPr lang="en-US" sz="2000" dirty="0" smtClean="0"/>
              <a:t> (10 mins)</a:t>
            </a:r>
            <a:endParaRPr lang="en-US" sz="2000" dirty="0"/>
          </a:p>
        </p:txBody>
      </p:sp>
      <p:pic>
        <p:nvPicPr>
          <p:cNvPr id="4" name="uMcgJR8ESRc?rel=0"/>
          <p:cNvPicPr>
            <a:picLocks noRot="1" noChangeAspect="1"/>
          </p:cNvPicPr>
          <p:nvPr>
            <a:videoFile r:link="rId1"/>
          </p:nvPr>
        </p:nvPicPr>
        <p:blipFill>
          <a:blip r:embed="rId4"/>
          <a:stretch>
            <a:fillRect/>
          </a:stretch>
        </p:blipFill>
        <p:spPr>
          <a:xfrm>
            <a:off x="15611" y="692696"/>
            <a:ext cx="9078309" cy="5106550"/>
          </a:xfrm>
          <a:prstGeom prst="rect">
            <a:avLst/>
          </a:prstGeom>
        </p:spPr>
      </p:pic>
    </p:spTree>
    <p:extLst>
      <p:ext uri="{BB962C8B-B14F-4D97-AF65-F5344CB8AC3E}">
        <p14:creationId xmlns:p14="http://schemas.microsoft.com/office/powerpoint/2010/main" val="728252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First Feed</a:t>
            </a:r>
          </a:p>
        </p:txBody>
      </p:sp>
      <p:sp>
        <p:nvSpPr>
          <p:cNvPr id="3" name="Content Placeholder 2"/>
          <p:cNvSpPr>
            <a:spLocks noGrp="1"/>
          </p:cNvSpPr>
          <p:nvPr>
            <p:ph idx="1"/>
          </p:nvPr>
        </p:nvSpPr>
        <p:spPr/>
        <p:txBody>
          <a:bodyPr/>
          <a:lstStyle/>
          <a:p>
            <a:pPr marL="0" indent="0">
              <a:buNone/>
            </a:pPr>
            <a:r>
              <a:rPr lang="en-CA" dirty="0"/>
              <a:t>Some babies may not latch immediately after delivery. </a:t>
            </a:r>
          </a:p>
          <a:p>
            <a:r>
              <a:rPr lang="en-CA" dirty="0"/>
              <a:t>This is OK! </a:t>
            </a:r>
          </a:p>
          <a:p>
            <a:r>
              <a:rPr lang="en-CA" dirty="0"/>
              <a:t>Some moms and babies need a bit more time, due to a difficult delivery, medications during labour, long labour etc.</a:t>
            </a:r>
          </a:p>
          <a:p>
            <a:r>
              <a:rPr lang="en-CA" dirty="0"/>
              <a:t>Keep offering the breast, and keep baby skin to skin, it will come!</a:t>
            </a:r>
          </a:p>
        </p:txBody>
      </p:sp>
    </p:spTree>
    <p:extLst>
      <p:ext uri="{BB962C8B-B14F-4D97-AF65-F5344CB8AC3E}">
        <p14:creationId xmlns:p14="http://schemas.microsoft.com/office/powerpoint/2010/main" val="3545225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dirty="0"/>
              <a:t>Breastfeeding Positions- The Basics</a:t>
            </a:r>
          </a:p>
        </p:txBody>
      </p:sp>
      <p:sp>
        <p:nvSpPr>
          <p:cNvPr id="6" name="Content Placeholder 5"/>
          <p:cNvSpPr>
            <a:spLocks noGrp="1"/>
          </p:cNvSpPr>
          <p:nvPr>
            <p:ph idx="1"/>
          </p:nvPr>
        </p:nvSpPr>
        <p:spPr>
          <a:xfrm>
            <a:off x="251520" y="1052736"/>
            <a:ext cx="8640960" cy="5472608"/>
          </a:xfrm>
        </p:spPr>
        <p:txBody>
          <a:bodyPr>
            <a:normAutofit fontScale="85000" lnSpcReduction="20000"/>
          </a:bodyPr>
          <a:lstStyle/>
          <a:p>
            <a:pPr marL="514350" indent="-514350">
              <a:buFont typeface="+mj-lt"/>
              <a:buAutoNum type="arabicPeriod"/>
            </a:pPr>
            <a:r>
              <a:rPr lang="en-CA" dirty="0"/>
              <a:t>Mom is Comfortable</a:t>
            </a:r>
          </a:p>
          <a:p>
            <a:pPr lvl="1"/>
            <a:r>
              <a:rPr lang="en-CA" dirty="0"/>
              <a:t>Use pillows to support back and arms if needed</a:t>
            </a:r>
          </a:p>
          <a:p>
            <a:pPr lvl="1"/>
            <a:r>
              <a:rPr lang="en-CA" dirty="0"/>
              <a:t>Make sure there is no pressure on C-section incision or swollen vagina</a:t>
            </a:r>
          </a:p>
          <a:p>
            <a:pPr marL="514350" indent="-514350">
              <a:buFont typeface="+mj-lt"/>
              <a:buAutoNum type="arabicPeriod"/>
            </a:pPr>
            <a:r>
              <a:rPr lang="en-CA" dirty="0"/>
              <a:t>Baby is </a:t>
            </a:r>
            <a:r>
              <a:rPr lang="en-CA" dirty="0" smtClean="0"/>
              <a:t>Supported</a:t>
            </a:r>
            <a:endParaRPr lang="en-CA" dirty="0"/>
          </a:p>
          <a:p>
            <a:pPr lvl="1"/>
            <a:r>
              <a:rPr lang="en-CA" dirty="0"/>
              <a:t>Baby’s head, shoulders and hips should be supported. This can be by your arm or hand, a pillow, your body, the bed etc.</a:t>
            </a:r>
          </a:p>
          <a:p>
            <a:pPr lvl="1"/>
            <a:r>
              <a:rPr lang="en-CA" dirty="0"/>
              <a:t>Baby’s ear, shoulder and hips should all be in a line</a:t>
            </a:r>
          </a:p>
          <a:p>
            <a:pPr marL="514350" indent="-514350">
              <a:buFont typeface="+mj-lt"/>
              <a:buAutoNum type="arabicPeriod"/>
            </a:pPr>
            <a:r>
              <a:rPr lang="en-CA" dirty="0"/>
              <a:t>Tummy-to-Mummy</a:t>
            </a:r>
          </a:p>
          <a:p>
            <a:pPr lvl="1"/>
            <a:r>
              <a:rPr lang="en-CA" dirty="0"/>
              <a:t>No matter the positions baby’s belly should be pressed towards mom’s body</a:t>
            </a:r>
          </a:p>
          <a:p>
            <a:pPr lvl="1"/>
            <a:r>
              <a:rPr lang="en-CA" dirty="0"/>
              <a:t>Baby in line with nipple</a:t>
            </a:r>
          </a:p>
          <a:p>
            <a:pPr marL="514350" indent="-514350">
              <a:buFont typeface="+mj-lt"/>
              <a:buAutoNum type="arabicPeriod"/>
            </a:pPr>
            <a:r>
              <a:rPr lang="en-CA" dirty="0"/>
              <a:t>Sniffing </a:t>
            </a:r>
            <a:r>
              <a:rPr lang="en-CA" dirty="0" smtClean="0"/>
              <a:t>Position</a:t>
            </a:r>
            <a:endParaRPr lang="en-CA" dirty="0"/>
          </a:p>
          <a:p>
            <a:pPr lvl="1"/>
            <a:r>
              <a:rPr lang="en-CA" dirty="0"/>
              <a:t>Baby’s head tilts back with nose in line with nipple and neck extended</a:t>
            </a:r>
          </a:p>
        </p:txBody>
      </p:sp>
    </p:spTree>
    <p:extLst>
      <p:ext uri="{BB962C8B-B14F-4D97-AF65-F5344CB8AC3E}">
        <p14:creationId xmlns:p14="http://schemas.microsoft.com/office/powerpoint/2010/main" val="418521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CA" dirty="0"/>
              <a:t>Laid Back Nursing</a:t>
            </a:r>
          </a:p>
        </p:txBody>
      </p:sp>
      <p:sp>
        <p:nvSpPr>
          <p:cNvPr id="4" name="Content Placeholder 2"/>
          <p:cNvSpPr>
            <a:spLocks noGrp="1"/>
          </p:cNvSpPr>
          <p:nvPr>
            <p:ph idx="1"/>
          </p:nvPr>
        </p:nvSpPr>
        <p:spPr>
          <a:xfrm>
            <a:off x="467544" y="1268761"/>
            <a:ext cx="8229600" cy="3384375"/>
          </a:xfrm>
        </p:spPr>
        <p:txBody>
          <a:bodyPr>
            <a:normAutofit fontScale="92500"/>
          </a:bodyPr>
          <a:lstStyle/>
          <a:p>
            <a:r>
              <a:rPr lang="en-CA" dirty="0"/>
              <a:t>Lets baby do a lot of the work</a:t>
            </a:r>
          </a:p>
          <a:p>
            <a:r>
              <a:rPr lang="en-CA" dirty="0"/>
              <a:t>Allows mom to be relaxed and comfortable</a:t>
            </a:r>
          </a:p>
          <a:p>
            <a:r>
              <a:rPr lang="en-CA" dirty="0"/>
              <a:t>No sore arms or back from supporting baby’s weight</a:t>
            </a:r>
          </a:p>
          <a:p>
            <a:r>
              <a:rPr lang="en-CA" dirty="0"/>
              <a:t>No pressure to C-section incision or sore vagina</a:t>
            </a:r>
          </a:p>
          <a:p>
            <a:r>
              <a:rPr lang="en-CA" dirty="0"/>
              <a:t>Gravity helps with deep latch</a:t>
            </a:r>
          </a:p>
          <a:p>
            <a:endParaRPr lang="en-CA" dirty="0"/>
          </a:p>
        </p:txBody>
      </p:sp>
      <p:pic>
        <p:nvPicPr>
          <p:cNvPr id="409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44008" y="4428858"/>
            <a:ext cx="3194399" cy="2160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77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05" y="773104"/>
            <a:ext cx="8229600" cy="1143000"/>
          </a:xfrm>
        </p:spPr>
        <p:txBody>
          <a:bodyPr/>
          <a:lstStyle/>
          <a:p>
            <a:endParaRPr lang="en-US"/>
          </a:p>
        </p:txBody>
      </p:sp>
      <p:sp>
        <p:nvSpPr>
          <p:cNvPr id="3" name="Content Placeholder 2"/>
          <p:cNvSpPr>
            <a:spLocks noGrp="1"/>
          </p:cNvSpPr>
          <p:nvPr>
            <p:ph idx="1"/>
          </p:nvPr>
        </p:nvSpPr>
        <p:spPr>
          <a:xfrm>
            <a:off x="449198" y="5877272"/>
            <a:ext cx="8229600" cy="648072"/>
          </a:xfrm>
        </p:spPr>
        <p:txBody>
          <a:bodyPr>
            <a:normAutofit/>
          </a:bodyPr>
          <a:lstStyle/>
          <a:p>
            <a:pPr marL="0" indent="0">
              <a:buNone/>
            </a:pPr>
            <a:r>
              <a:rPr lang="en-US" sz="2000" dirty="0">
                <a:hlinkClick r:id="rId3"/>
              </a:rPr>
              <a:t>https://</a:t>
            </a:r>
            <a:r>
              <a:rPr lang="en-US" sz="2000" dirty="0" smtClean="0">
                <a:hlinkClick r:id="rId3"/>
              </a:rPr>
              <a:t>www.youtube.com/watch?v=XZfGzJBBwME&amp;rel=0&amp;start=77</a:t>
            </a:r>
            <a:r>
              <a:rPr lang="en-US" sz="2000" dirty="0" smtClean="0"/>
              <a:t> (3:35)</a:t>
            </a:r>
            <a:endParaRPr lang="en-US" sz="2000" dirty="0"/>
          </a:p>
        </p:txBody>
      </p:sp>
      <p:pic>
        <p:nvPicPr>
          <p:cNvPr id="4" name="XZfGzJBBwME?rel=0&amp;start=77"/>
          <p:cNvPicPr>
            <a:picLocks noRot="1" noChangeAspect="1"/>
          </p:cNvPicPr>
          <p:nvPr>
            <a:videoFile r:link="rId1"/>
          </p:nvPr>
        </p:nvPicPr>
        <p:blipFill>
          <a:blip r:embed="rId4"/>
          <a:stretch>
            <a:fillRect/>
          </a:stretch>
        </p:blipFill>
        <p:spPr>
          <a:xfrm>
            <a:off x="19493" y="404664"/>
            <a:ext cx="9089011" cy="5112568"/>
          </a:xfrm>
          <a:prstGeom prst="rect">
            <a:avLst/>
          </a:prstGeom>
        </p:spPr>
      </p:pic>
    </p:spTree>
    <p:extLst>
      <p:ext uri="{BB962C8B-B14F-4D97-AF65-F5344CB8AC3E}">
        <p14:creationId xmlns:p14="http://schemas.microsoft.com/office/powerpoint/2010/main" val="3242801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Cross-Cradle Hold</a:t>
            </a:r>
          </a:p>
        </p:txBody>
      </p:sp>
      <p:sp>
        <p:nvSpPr>
          <p:cNvPr id="5" name="Content Placeholder 2"/>
          <p:cNvSpPr txBox="1">
            <a:spLocks/>
          </p:cNvSpPr>
          <p:nvPr/>
        </p:nvSpPr>
        <p:spPr>
          <a:xfrm>
            <a:off x="467544" y="1268761"/>
            <a:ext cx="8229600" cy="309634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a:t>Mom sits up with support for her back and arms</a:t>
            </a:r>
          </a:p>
          <a:p>
            <a:r>
              <a:rPr lang="en-CA" dirty="0"/>
              <a:t>Baby’s back rests along mom’s forearm and his head is supported by mom’s thumb and index finger behind the ears</a:t>
            </a:r>
          </a:p>
          <a:p>
            <a:r>
              <a:rPr lang="en-CA" dirty="0"/>
              <a:t>Don’t push on back of baby’s head</a:t>
            </a:r>
          </a:p>
          <a:p>
            <a:r>
              <a:rPr lang="en-CA" dirty="0"/>
              <a:t>Allows mom to support baby </a:t>
            </a:r>
            <a:r>
              <a:rPr lang="en-CA" dirty="0" smtClean="0"/>
              <a:t>but </a:t>
            </a:r>
            <a:r>
              <a:rPr lang="en-CA" dirty="0"/>
              <a:t>gives him the ability to </a:t>
            </a:r>
            <a:r>
              <a:rPr lang="en-CA" dirty="0" smtClean="0"/>
              <a:t>move </a:t>
            </a:r>
            <a:r>
              <a:rPr lang="en-CA" dirty="0"/>
              <a:t>and bob his head</a:t>
            </a:r>
          </a:p>
        </p:txBody>
      </p:sp>
      <p:pic>
        <p:nvPicPr>
          <p:cNvPr id="3074"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877370" y="3789040"/>
            <a:ext cx="2819774"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950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MRz8Bozv4nw?rel=0"/>
          <p:cNvPicPr>
            <a:picLocks noGrp="1" noRot="1" noChangeAspect="1"/>
          </p:cNvPicPr>
          <p:nvPr>
            <p:ph idx="1"/>
            <a:videoFile r:link="rId1"/>
          </p:nvPr>
        </p:nvPicPr>
        <p:blipFill>
          <a:blip r:embed="rId3"/>
          <a:stretch>
            <a:fillRect/>
          </a:stretch>
        </p:blipFill>
        <p:spPr>
          <a:xfrm>
            <a:off x="-728" y="692696"/>
            <a:ext cx="9144000" cy="5143500"/>
          </a:xfrm>
          <a:prstGeom prst="rect">
            <a:avLst/>
          </a:prstGeom>
        </p:spPr>
      </p:pic>
      <p:sp>
        <p:nvSpPr>
          <p:cNvPr id="5" name="Content Placeholder 2"/>
          <p:cNvSpPr txBox="1">
            <a:spLocks/>
          </p:cNvSpPr>
          <p:nvPr/>
        </p:nvSpPr>
        <p:spPr>
          <a:xfrm>
            <a:off x="449198" y="5877272"/>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hlinkClick r:id="rId4"/>
              </a:rPr>
              <a:t>https://</a:t>
            </a:r>
            <a:r>
              <a:rPr lang="en-US" sz="2000" dirty="0" smtClean="0">
                <a:hlinkClick r:id="rId4"/>
              </a:rPr>
              <a:t>www.youtube.com/watch?v=MRz8Bozv4nw&amp;rel=0</a:t>
            </a:r>
            <a:r>
              <a:rPr lang="en-US" sz="2000" dirty="0" smtClean="0"/>
              <a:t> (2:29)</a:t>
            </a:r>
            <a:endParaRPr lang="en-US" sz="2000" dirty="0"/>
          </a:p>
        </p:txBody>
      </p:sp>
    </p:spTree>
    <p:extLst>
      <p:ext uri="{BB962C8B-B14F-4D97-AF65-F5344CB8AC3E}">
        <p14:creationId xmlns:p14="http://schemas.microsoft.com/office/powerpoint/2010/main" val="317988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normAutofit lnSpcReduction="10000"/>
          </a:bodyPr>
          <a:lstStyle/>
          <a:p>
            <a:r>
              <a:rPr lang="en-CA" dirty="0"/>
              <a:t>Why breastfeed?</a:t>
            </a:r>
          </a:p>
          <a:p>
            <a:r>
              <a:rPr lang="en-CA" dirty="0"/>
              <a:t>Intro to breasts, breastmilk and breastfeeding</a:t>
            </a:r>
          </a:p>
          <a:p>
            <a:r>
              <a:rPr lang="en-CA" dirty="0"/>
              <a:t>Skin to skin</a:t>
            </a:r>
          </a:p>
          <a:p>
            <a:r>
              <a:rPr lang="en-CA" dirty="0"/>
              <a:t>Breastfeeding positions</a:t>
            </a:r>
          </a:p>
          <a:p>
            <a:r>
              <a:rPr lang="en-CA" dirty="0"/>
              <a:t>Latching </a:t>
            </a:r>
            <a:r>
              <a:rPr lang="en-CA" dirty="0" smtClean="0"/>
              <a:t>on</a:t>
            </a:r>
          </a:p>
          <a:p>
            <a:r>
              <a:rPr lang="en-CA" dirty="0" smtClean="0"/>
              <a:t>What to expect in the early days</a:t>
            </a:r>
            <a:endParaRPr lang="en-CA" dirty="0"/>
          </a:p>
          <a:p>
            <a:r>
              <a:rPr lang="en-CA" dirty="0" smtClean="0"/>
              <a:t>Breastfeeding problems</a:t>
            </a:r>
          </a:p>
          <a:p>
            <a:r>
              <a:rPr lang="en-CA" dirty="0" smtClean="0"/>
              <a:t>Supplementing</a:t>
            </a:r>
          </a:p>
        </p:txBody>
      </p:sp>
      <p:pic>
        <p:nvPicPr>
          <p:cNvPr id="10242" name="Picture 2" descr="Breastfeeding inf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086" y="3140968"/>
            <a:ext cx="2431688" cy="294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347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Football Hold</a:t>
            </a:r>
          </a:p>
        </p:txBody>
      </p:sp>
      <p:sp>
        <p:nvSpPr>
          <p:cNvPr id="5" name="Content Placeholder 2"/>
          <p:cNvSpPr txBox="1">
            <a:spLocks/>
          </p:cNvSpPr>
          <p:nvPr/>
        </p:nvSpPr>
        <p:spPr>
          <a:xfrm>
            <a:off x="467544" y="1268761"/>
            <a:ext cx="8229600" cy="3528391"/>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a:t>Can be a comfortable position for women who had a C-section or have larger breasts or smaller babies</a:t>
            </a:r>
          </a:p>
          <a:p>
            <a:r>
              <a:rPr lang="en-CA" dirty="0"/>
              <a:t>Mom sits up comfortably with pillows next to her to support arm and baby</a:t>
            </a:r>
          </a:p>
          <a:p>
            <a:r>
              <a:rPr lang="en-CA" dirty="0"/>
              <a:t>Baby lies next to mom’s body underneath her arms with his legs tucked in behind her</a:t>
            </a:r>
          </a:p>
          <a:p>
            <a:r>
              <a:rPr lang="en-CA" dirty="0"/>
              <a:t>Baby can come up and </a:t>
            </a:r>
            <a:r>
              <a:rPr lang="en-CA" dirty="0" smtClean="0"/>
              <a:t>over </a:t>
            </a:r>
            <a:r>
              <a:rPr lang="en-CA" dirty="0"/>
              <a:t>the nipple </a:t>
            </a:r>
            <a:endParaRPr lang="en-CA" dirty="0" smtClean="0"/>
          </a:p>
          <a:p>
            <a:pPr marL="360363" indent="0">
              <a:buNone/>
            </a:pPr>
            <a:r>
              <a:rPr lang="en-CA" dirty="0" smtClean="0"/>
              <a:t>or be turned </a:t>
            </a:r>
            <a:r>
              <a:rPr lang="en-CA" dirty="0"/>
              <a:t>to the side</a:t>
            </a:r>
          </a:p>
        </p:txBody>
      </p:sp>
      <p:pic>
        <p:nvPicPr>
          <p:cNvPr id="2050"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12160" y="3577952"/>
            <a:ext cx="2569840" cy="283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420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977888"/>
            <a:ext cx="8229600" cy="504056"/>
          </a:xfrm>
        </p:spPr>
        <p:txBody>
          <a:bodyPr>
            <a:normAutofit/>
          </a:bodyPr>
          <a:lstStyle/>
          <a:p>
            <a:pPr marL="0" indent="0">
              <a:buNone/>
            </a:pPr>
            <a:r>
              <a:rPr lang="en-US" sz="2000" dirty="0">
                <a:hlinkClick r:id="rId3"/>
              </a:rPr>
              <a:t>https://</a:t>
            </a:r>
            <a:r>
              <a:rPr lang="en-US" sz="2000" dirty="0" smtClean="0">
                <a:hlinkClick r:id="rId3"/>
              </a:rPr>
              <a:t>www.youtube.com/watch?v=2NMQg8nDOms&amp;rel=0&amp;start=33</a:t>
            </a:r>
            <a:r>
              <a:rPr lang="en-US" sz="2000" dirty="0" smtClean="0"/>
              <a:t> (1:37)</a:t>
            </a:r>
            <a:endParaRPr lang="en-US" sz="2000" dirty="0"/>
          </a:p>
        </p:txBody>
      </p:sp>
      <p:pic>
        <p:nvPicPr>
          <p:cNvPr id="4" name="2NMQg8nDOms?rel=0&amp;start=33"/>
          <p:cNvPicPr>
            <a:picLocks noRot="1" noChangeAspect="1"/>
          </p:cNvPicPr>
          <p:nvPr>
            <a:videoFile r:link="rId1"/>
          </p:nvPr>
        </p:nvPicPr>
        <p:blipFill>
          <a:blip r:embed="rId4"/>
          <a:stretch>
            <a:fillRect/>
          </a:stretch>
        </p:blipFill>
        <p:spPr>
          <a:xfrm>
            <a:off x="0" y="476672"/>
            <a:ext cx="9144000" cy="5143499"/>
          </a:xfrm>
          <a:prstGeom prst="rect">
            <a:avLst/>
          </a:prstGeom>
        </p:spPr>
      </p:pic>
    </p:spTree>
    <p:extLst>
      <p:ext uri="{BB962C8B-B14F-4D97-AF65-F5344CB8AC3E}">
        <p14:creationId xmlns:p14="http://schemas.microsoft.com/office/powerpoint/2010/main" val="2020802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Side-Lying Position</a:t>
            </a:r>
          </a:p>
        </p:txBody>
      </p:sp>
      <p:sp>
        <p:nvSpPr>
          <p:cNvPr id="3" name="Content Placeholder 2"/>
          <p:cNvSpPr>
            <a:spLocks noGrp="1"/>
          </p:cNvSpPr>
          <p:nvPr>
            <p:ph idx="1"/>
          </p:nvPr>
        </p:nvSpPr>
        <p:spPr>
          <a:xfrm>
            <a:off x="457200" y="1600201"/>
            <a:ext cx="8229600" cy="3268960"/>
          </a:xfrm>
        </p:spPr>
        <p:txBody>
          <a:bodyPr>
            <a:normAutofit lnSpcReduction="10000"/>
          </a:bodyPr>
          <a:lstStyle/>
          <a:p>
            <a:r>
              <a:rPr lang="en-CA" dirty="0"/>
              <a:t>Allows mom to lie comfortably in bed on her side</a:t>
            </a:r>
          </a:p>
          <a:p>
            <a:r>
              <a:rPr lang="en-CA" dirty="0"/>
              <a:t>Use a pillow or cushion to support mom’s back</a:t>
            </a:r>
          </a:p>
          <a:p>
            <a:r>
              <a:rPr lang="en-CA" dirty="0"/>
              <a:t>Baby lies next to mom on the bed</a:t>
            </a:r>
          </a:p>
          <a:p>
            <a:r>
              <a:rPr lang="en-CA" dirty="0"/>
              <a:t>Make sure baby’s bum is tucked in close and her body is turned to face mom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518" y="4725144"/>
            <a:ext cx="3797481" cy="184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8685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877272"/>
            <a:ext cx="8229600" cy="909109"/>
          </a:xfrm>
        </p:spPr>
        <p:txBody>
          <a:bodyPr>
            <a:normAutofit/>
          </a:bodyPr>
          <a:lstStyle/>
          <a:p>
            <a:pPr marL="0" indent="0">
              <a:buNone/>
            </a:pPr>
            <a:r>
              <a:rPr lang="en-US" sz="2000" dirty="0">
                <a:hlinkClick r:id="rId3"/>
              </a:rPr>
              <a:t>https://</a:t>
            </a:r>
            <a:r>
              <a:rPr lang="en-US" sz="2000" dirty="0" smtClean="0">
                <a:hlinkClick r:id="rId3"/>
              </a:rPr>
              <a:t>www.youtube.com/watch?v=XZfGzJBBwME&amp;rel=0&amp;start=33</a:t>
            </a:r>
            <a:r>
              <a:rPr lang="en-US" sz="2000" dirty="0" smtClean="0"/>
              <a:t> (3:35)</a:t>
            </a:r>
            <a:endParaRPr lang="en-US" sz="2000" dirty="0"/>
          </a:p>
        </p:txBody>
      </p:sp>
      <p:pic>
        <p:nvPicPr>
          <p:cNvPr id="4" name="XZfGzJBBwME?rel=0&amp;start=33"/>
          <p:cNvPicPr>
            <a:picLocks noRot="1" noChangeAspect="1"/>
          </p:cNvPicPr>
          <p:nvPr>
            <a:videoFile r:link="rId1"/>
          </p:nvPr>
        </p:nvPicPr>
        <p:blipFill>
          <a:blip r:embed="rId4"/>
          <a:stretch>
            <a:fillRect/>
          </a:stretch>
        </p:blipFill>
        <p:spPr>
          <a:xfrm>
            <a:off x="0" y="548680"/>
            <a:ext cx="9144000" cy="5143501"/>
          </a:xfrm>
          <a:prstGeom prst="rect">
            <a:avLst/>
          </a:prstGeom>
        </p:spPr>
      </p:pic>
    </p:spTree>
    <p:extLst>
      <p:ext uri="{BB962C8B-B14F-4D97-AF65-F5344CB8AC3E}">
        <p14:creationId xmlns:p14="http://schemas.microsoft.com/office/powerpoint/2010/main" val="3176153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0" y="160337"/>
            <a:ext cx="8229600" cy="1143000"/>
          </a:xfrm>
        </p:spPr>
        <p:txBody>
          <a:bodyPr/>
          <a:lstStyle/>
          <a:p>
            <a:r>
              <a:rPr lang="en-CA" dirty="0"/>
              <a:t>The Latch</a:t>
            </a:r>
          </a:p>
        </p:txBody>
      </p:sp>
      <p:sp>
        <p:nvSpPr>
          <p:cNvPr id="3" name="Content Placeholder 2"/>
          <p:cNvSpPr>
            <a:spLocks noGrp="1"/>
          </p:cNvSpPr>
          <p:nvPr>
            <p:ph idx="1"/>
          </p:nvPr>
        </p:nvSpPr>
        <p:spPr>
          <a:xfrm>
            <a:off x="251520" y="1628800"/>
            <a:ext cx="4546848" cy="4525963"/>
          </a:xfrm>
        </p:spPr>
        <p:txBody>
          <a:bodyPr>
            <a:normAutofit fontScale="92500"/>
          </a:bodyPr>
          <a:lstStyle/>
          <a:p>
            <a:r>
              <a:rPr lang="en-CA" dirty="0"/>
              <a:t>Why is this important?</a:t>
            </a:r>
          </a:p>
          <a:p>
            <a:pPr marL="971550" lvl="1" indent="-514350">
              <a:buAutoNum type="arabicPeriod"/>
            </a:pPr>
            <a:r>
              <a:rPr lang="en-CA" dirty="0"/>
              <a:t>Mom’s comfort- With a deep latch, mom’s nipple won’t be pinched and mom can avoid cracks or nipple pain</a:t>
            </a:r>
          </a:p>
          <a:p>
            <a:pPr marL="971550" lvl="1" indent="-514350">
              <a:buAutoNum type="arabicPeriod"/>
            </a:pPr>
            <a:r>
              <a:rPr lang="en-CA" dirty="0"/>
              <a:t>The amount of milk – The deeper baby is latched on the more milk he will get</a:t>
            </a:r>
          </a:p>
        </p:txBody>
      </p:sp>
      <p:pic>
        <p:nvPicPr>
          <p:cNvPr id="6146" name="Picture 2" descr="Image result for breast and areo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276872"/>
            <a:ext cx="389621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99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41920" y="5805264"/>
            <a:ext cx="8229600" cy="648072"/>
          </a:xfrm>
        </p:spPr>
        <p:txBody>
          <a:bodyPr>
            <a:normAutofit/>
          </a:bodyPr>
          <a:lstStyle/>
          <a:p>
            <a:pPr marL="0" indent="0">
              <a:buNone/>
            </a:pPr>
            <a:r>
              <a:rPr lang="en-US" sz="2000" dirty="0">
                <a:hlinkClick r:id="rId3"/>
              </a:rPr>
              <a:t>https://</a:t>
            </a:r>
            <a:r>
              <a:rPr lang="en-US" sz="2000" dirty="0" smtClean="0">
                <a:hlinkClick r:id="rId3"/>
              </a:rPr>
              <a:t>www.youtube.com/watch?v=CamB7TCd5Z8&amp;rel=0</a:t>
            </a:r>
            <a:r>
              <a:rPr lang="en-US" sz="2000" dirty="0" smtClean="0"/>
              <a:t> (11 secs)</a:t>
            </a:r>
            <a:endParaRPr lang="en-US" sz="2000" dirty="0"/>
          </a:p>
        </p:txBody>
      </p:sp>
      <p:pic>
        <p:nvPicPr>
          <p:cNvPr id="4" name="Online Media 3">
            <a:hlinkClick r:id="" action="ppaction://media"/>
            <a:extLst>
              <a:ext uri="{FF2B5EF4-FFF2-40B4-BE49-F238E27FC236}">
                <a16:creationId xmlns="" xmlns:a16="http://schemas.microsoft.com/office/drawing/2014/main" id="{F2D27F26-4B4C-4502-829E-10F92A065D42}"/>
              </a:ext>
            </a:extLst>
          </p:cNvPr>
          <p:cNvPicPr>
            <a:picLocks noRot="1" noChangeAspect="1"/>
          </p:cNvPicPr>
          <p:nvPr>
            <a:videoFile r:link="rId1"/>
          </p:nvPr>
        </p:nvPicPr>
        <p:blipFill>
          <a:blip r:embed="rId4"/>
          <a:stretch>
            <a:fillRect/>
          </a:stretch>
        </p:blipFill>
        <p:spPr>
          <a:xfrm>
            <a:off x="-15280" y="0"/>
            <a:ext cx="9144000" cy="5661248"/>
          </a:xfrm>
          <a:prstGeom prst="rect">
            <a:avLst/>
          </a:prstGeom>
        </p:spPr>
      </p:pic>
    </p:spTree>
    <p:extLst>
      <p:ext uri="{BB962C8B-B14F-4D97-AF65-F5344CB8AC3E}">
        <p14:creationId xmlns:p14="http://schemas.microsoft.com/office/powerpoint/2010/main" val="2368293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9EE2FD-DDBB-46E0-8D5F-623040E6ACF7}"/>
              </a:ext>
            </a:extLst>
          </p:cNvPr>
          <p:cNvSpPr>
            <a:spLocks noGrp="1"/>
          </p:cNvSpPr>
          <p:nvPr>
            <p:ph type="title"/>
          </p:nvPr>
        </p:nvSpPr>
        <p:spPr>
          <a:xfrm>
            <a:off x="452656" y="9188"/>
            <a:ext cx="8229600" cy="1143000"/>
          </a:xfrm>
        </p:spPr>
        <p:txBody>
          <a:bodyPr>
            <a:normAutofit/>
          </a:bodyPr>
          <a:lstStyle/>
          <a:p>
            <a:r>
              <a:rPr lang="en-US" dirty="0"/>
              <a:t>How to Get a Good Latch?</a:t>
            </a:r>
          </a:p>
        </p:txBody>
      </p:sp>
      <p:sp>
        <p:nvSpPr>
          <p:cNvPr id="3" name="Content Placeholder 2">
            <a:extLst>
              <a:ext uri="{FF2B5EF4-FFF2-40B4-BE49-F238E27FC236}">
                <a16:creationId xmlns="" xmlns:a16="http://schemas.microsoft.com/office/drawing/2014/main" id="{85DCE635-EA32-4CED-90DC-8F1389B9514B}"/>
              </a:ext>
            </a:extLst>
          </p:cNvPr>
          <p:cNvSpPr>
            <a:spLocks noGrp="1"/>
          </p:cNvSpPr>
          <p:nvPr>
            <p:ph idx="1"/>
          </p:nvPr>
        </p:nvSpPr>
        <p:spPr>
          <a:xfrm>
            <a:off x="452656" y="1038911"/>
            <a:ext cx="8367816" cy="1886033"/>
          </a:xfrm>
        </p:spPr>
        <p:txBody>
          <a:bodyPr>
            <a:normAutofit fontScale="85000" lnSpcReduction="10000"/>
          </a:bodyPr>
          <a:lstStyle/>
          <a:p>
            <a:r>
              <a:rPr lang="en-US" dirty="0"/>
              <a:t>Nipple not centered in baby’s mouth. Bottom lip should be further away from the nipple </a:t>
            </a:r>
            <a:r>
              <a:rPr lang="en-US" dirty="0" smtClean="0"/>
              <a:t>than </a:t>
            </a:r>
            <a:r>
              <a:rPr lang="en-US" dirty="0"/>
              <a:t>the </a:t>
            </a:r>
            <a:r>
              <a:rPr lang="en-US" dirty="0" smtClean="0"/>
              <a:t>top lip. </a:t>
            </a:r>
            <a:r>
              <a:rPr lang="en-US" dirty="0"/>
              <a:t>“asymmetrical latch”</a:t>
            </a:r>
          </a:p>
          <a:p>
            <a:pPr lvl="1"/>
            <a:r>
              <a:rPr lang="en-US" dirty="0"/>
              <a:t>Have mom’s nipple opposite baby’s nose before latching</a:t>
            </a:r>
          </a:p>
        </p:txBody>
      </p:sp>
      <p:pic>
        <p:nvPicPr>
          <p:cNvPr id="5" name="Picture 4">
            <a:extLst>
              <a:ext uri="{FF2B5EF4-FFF2-40B4-BE49-F238E27FC236}">
                <a16:creationId xmlns="" xmlns:a16="http://schemas.microsoft.com/office/drawing/2014/main" id="{3CA76128-7D84-4E63-A15C-4BBAEE06B770}"/>
              </a:ext>
            </a:extLst>
          </p:cNvPr>
          <p:cNvPicPr>
            <a:picLocks noChangeAspect="1"/>
          </p:cNvPicPr>
          <p:nvPr/>
        </p:nvPicPr>
        <p:blipFill>
          <a:blip r:embed="rId3"/>
          <a:stretch>
            <a:fillRect/>
          </a:stretch>
        </p:blipFill>
        <p:spPr>
          <a:xfrm>
            <a:off x="5766370" y="2736414"/>
            <a:ext cx="2907754" cy="3203024"/>
          </a:xfrm>
          <a:prstGeom prst="rect">
            <a:avLst/>
          </a:prstGeom>
        </p:spPr>
      </p:pic>
      <p:sp>
        <p:nvSpPr>
          <p:cNvPr id="14" name="Content Placeholder 2">
            <a:extLst>
              <a:ext uri="{FF2B5EF4-FFF2-40B4-BE49-F238E27FC236}">
                <a16:creationId xmlns="" xmlns:a16="http://schemas.microsoft.com/office/drawing/2014/main" id="{AFACB987-68A0-4495-9384-2D70945F5A3B}"/>
              </a:ext>
            </a:extLst>
          </p:cNvPr>
          <p:cNvSpPr txBox="1">
            <a:spLocks/>
          </p:cNvSpPr>
          <p:nvPr/>
        </p:nvSpPr>
        <p:spPr>
          <a:xfrm>
            <a:off x="461744" y="2708920"/>
            <a:ext cx="5334392" cy="34107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700" dirty="0"/>
              <a:t>Baby should have a big wide open mouth when latching</a:t>
            </a:r>
          </a:p>
          <a:p>
            <a:pPr lvl="1"/>
            <a:r>
              <a:rPr lang="en-US" sz="2400" dirty="0"/>
              <a:t>Tickling baby’s top lip with your nipple can help with this</a:t>
            </a:r>
          </a:p>
          <a:p>
            <a:r>
              <a:rPr lang="en-US" sz="2700" dirty="0"/>
              <a:t>Bring baby straight onto the breast</a:t>
            </a:r>
          </a:p>
          <a:p>
            <a:pPr lvl="1"/>
            <a:r>
              <a:rPr lang="en-US" sz="2400" dirty="0"/>
              <a:t>Don’t bring the breast to baby, bring baby to the breast</a:t>
            </a:r>
          </a:p>
        </p:txBody>
      </p:sp>
      <p:sp>
        <p:nvSpPr>
          <p:cNvPr id="15" name="Content Placeholder 2">
            <a:extLst>
              <a:ext uri="{FF2B5EF4-FFF2-40B4-BE49-F238E27FC236}">
                <a16:creationId xmlns="" xmlns:a16="http://schemas.microsoft.com/office/drawing/2014/main" id="{21933F66-BBAD-43AE-AF08-62818BF0F15B}"/>
              </a:ext>
            </a:extLst>
          </p:cNvPr>
          <p:cNvSpPr txBox="1">
            <a:spLocks/>
          </p:cNvSpPr>
          <p:nvPr/>
        </p:nvSpPr>
        <p:spPr>
          <a:xfrm>
            <a:off x="452656" y="5939438"/>
            <a:ext cx="8223800" cy="43333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If baby is crying calm them before latching</a:t>
            </a:r>
          </a:p>
        </p:txBody>
      </p:sp>
    </p:spTree>
    <p:extLst>
      <p:ext uri="{BB962C8B-B14F-4D97-AF65-F5344CB8AC3E}">
        <p14:creationId xmlns:p14="http://schemas.microsoft.com/office/powerpoint/2010/main" val="3931121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B6EFA-0EB0-4550-805F-F0C288E3A207}"/>
              </a:ext>
            </a:extLst>
          </p:cNvPr>
          <p:cNvSpPr>
            <a:spLocks noGrp="1"/>
          </p:cNvSpPr>
          <p:nvPr>
            <p:ph type="title"/>
          </p:nvPr>
        </p:nvSpPr>
        <p:spPr/>
        <p:txBody>
          <a:bodyPr>
            <a:normAutofit fontScale="90000"/>
          </a:bodyPr>
          <a:lstStyle/>
          <a:p>
            <a:r>
              <a:rPr lang="en-US" dirty="0"/>
              <a:t>What Does a Good Latch Look Like?</a:t>
            </a:r>
          </a:p>
        </p:txBody>
      </p:sp>
      <p:pic>
        <p:nvPicPr>
          <p:cNvPr id="6" name="Picture 5">
            <a:extLst>
              <a:ext uri="{FF2B5EF4-FFF2-40B4-BE49-F238E27FC236}">
                <a16:creationId xmlns="" xmlns:a16="http://schemas.microsoft.com/office/drawing/2014/main" id="{568463D8-7AD4-48F9-AE9D-9E6E68DF98F1}"/>
              </a:ext>
            </a:extLst>
          </p:cNvPr>
          <p:cNvPicPr>
            <a:picLocks noChangeAspect="1"/>
          </p:cNvPicPr>
          <p:nvPr/>
        </p:nvPicPr>
        <p:blipFill rotWithShape="1">
          <a:blip r:embed="rId3"/>
          <a:srcRect l="68900" t="19760" r="9838" b="12201"/>
          <a:stretch/>
        </p:blipFill>
        <p:spPr>
          <a:xfrm>
            <a:off x="4747774" y="1700808"/>
            <a:ext cx="4133286" cy="4133286"/>
          </a:xfrm>
          <a:prstGeom prst="rect">
            <a:avLst/>
          </a:prstGeom>
        </p:spPr>
      </p:pic>
      <p:sp>
        <p:nvSpPr>
          <p:cNvPr id="7" name="Content Placeholder 2">
            <a:extLst>
              <a:ext uri="{FF2B5EF4-FFF2-40B4-BE49-F238E27FC236}">
                <a16:creationId xmlns="" xmlns:a16="http://schemas.microsoft.com/office/drawing/2014/main" id="{F2375072-1258-46F6-8E33-B412E6DB60FB}"/>
              </a:ext>
            </a:extLst>
          </p:cNvPr>
          <p:cNvSpPr txBox="1">
            <a:spLocks/>
          </p:cNvSpPr>
          <p:nvPr/>
        </p:nvSpPr>
        <p:spPr>
          <a:xfrm>
            <a:off x="323528" y="1417638"/>
            <a:ext cx="4464496" cy="516572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Nose </a:t>
            </a:r>
          </a:p>
          <a:p>
            <a:pPr lvl="1"/>
            <a:r>
              <a:rPr lang="en-US" dirty="0"/>
              <a:t>up and free of breast</a:t>
            </a:r>
          </a:p>
          <a:p>
            <a:r>
              <a:rPr lang="en-US" dirty="0"/>
              <a:t>Lips </a:t>
            </a:r>
          </a:p>
          <a:p>
            <a:pPr lvl="1"/>
            <a:r>
              <a:rPr lang="en-US" dirty="0"/>
              <a:t>at very wide angle and flanged</a:t>
            </a:r>
          </a:p>
          <a:p>
            <a:pPr lvl="1"/>
            <a:r>
              <a:rPr lang="en-US" dirty="0"/>
              <a:t>More areola visible above than below mouth</a:t>
            </a:r>
          </a:p>
          <a:p>
            <a:r>
              <a:rPr lang="en-US" dirty="0"/>
              <a:t>Chin </a:t>
            </a:r>
          </a:p>
          <a:p>
            <a:pPr lvl="1"/>
            <a:r>
              <a:rPr lang="en-US" dirty="0"/>
              <a:t>Tucked into breast</a:t>
            </a:r>
          </a:p>
          <a:p>
            <a:r>
              <a:rPr lang="en-US" dirty="0"/>
              <a:t>Jaw </a:t>
            </a:r>
          </a:p>
          <a:p>
            <a:pPr lvl="1"/>
            <a:r>
              <a:rPr lang="en-US" dirty="0"/>
              <a:t>moves up and down rhythmically with pauses for swallows</a:t>
            </a:r>
          </a:p>
          <a:p>
            <a:r>
              <a:rPr lang="en-US" dirty="0"/>
              <a:t>Baby deep onto the breast, not just sucking on the nipple</a:t>
            </a:r>
          </a:p>
          <a:p>
            <a:r>
              <a:rPr lang="en-US" dirty="0"/>
              <a:t>Baby appears relaxed</a:t>
            </a:r>
          </a:p>
        </p:txBody>
      </p:sp>
    </p:spTree>
    <p:extLst>
      <p:ext uri="{BB962C8B-B14F-4D97-AF65-F5344CB8AC3E}">
        <p14:creationId xmlns:p14="http://schemas.microsoft.com/office/powerpoint/2010/main" val="1869066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C63CD5-F29E-4EF0-B9FF-018A9C1FE711}"/>
              </a:ext>
            </a:extLst>
          </p:cNvPr>
          <p:cNvSpPr>
            <a:spLocks noGrp="1"/>
          </p:cNvSpPr>
          <p:nvPr>
            <p:ph type="title"/>
          </p:nvPr>
        </p:nvSpPr>
        <p:spPr/>
        <p:txBody>
          <a:bodyPr/>
          <a:lstStyle/>
          <a:p>
            <a:r>
              <a:rPr lang="en-US" dirty="0"/>
              <a:t>What Does a Good Latch Feel Like?</a:t>
            </a:r>
          </a:p>
        </p:txBody>
      </p:sp>
      <p:sp>
        <p:nvSpPr>
          <p:cNvPr id="3" name="Content Placeholder 2">
            <a:extLst>
              <a:ext uri="{FF2B5EF4-FFF2-40B4-BE49-F238E27FC236}">
                <a16:creationId xmlns="" xmlns:a16="http://schemas.microsoft.com/office/drawing/2014/main" id="{5EAFCE33-FD91-4E65-B56E-48012E827DDD}"/>
              </a:ext>
            </a:extLst>
          </p:cNvPr>
          <p:cNvSpPr>
            <a:spLocks noGrp="1"/>
          </p:cNvSpPr>
          <p:nvPr>
            <p:ph idx="1"/>
          </p:nvPr>
        </p:nvSpPr>
        <p:spPr>
          <a:xfrm>
            <a:off x="457200" y="1268760"/>
            <a:ext cx="8229600" cy="5112568"/>
          </a:xfrm>
        </p:spPr>
        <p:txBody>
          <a:bodyPr>
            <a:normAutofit fontScale="85000" lnSpcReduction="20000"/>
          </a:bodyPr>
          <a:lstStyle/>
          <a:p>
            <a:r>
              <a:rPr lang="en-US" dirty="0"/>
              <a:t>Some tenderness can be normal in early days</a:t>
            </a:r>
          </a:p>
          <a:p>
            <a:pPr lvl="1"/>
            <a:r>
              <a:rPr lang="en-US" dirty="0"/>
              <a:t>Initial tenderness should ease after first few sucks</a:t>
            </a:r>
          </a:p>
          <a:p>
            <a:r>
              <a:rPr lang="en-US" dirty="0"/>
              <a:t>Tugging sensation is normal</a:t>
            </a:r>
          </a:p>
          <a:p>
            <a:r>
              <a:rPr lang="en-US" dirty="0"/>
              <a:t>Pinching is not</a:t>
            </a:r>
          </a:p>
          <a:p>
            <a:endParaRPr lang="en-US" dirty="0"/>
          </a:p>
          <a:p>
            <a:pPr marL="0" indent="0" algn="ctr">
              <a:buNone/>
            </a:pPr>
            <a:r>
              <a:rPr lang="en-US" dirty="0"/>
              <a:t>***LATCH SHOULD NOT BE PAINFUL***</a:t>
            </a:r>
          </a:p>
          <a:p>
            <a:pPr marL="0" indent="0" algn="ctr">
              <a:buNone/>
            </a:pPr>
            <a:endParaRPr lang="en-US" dirty="0"/>
          </a:p>
          <a:p>
            <a:r>
              <a:rPr lang="en-US" dirty="0"/>
              <a:t>If your toes are curling, it is not a good latch. Try again</a:t>
            </a:r>
          </a:p>
          <a:p>
            <a:r>
              <a:rPr lang="en-US" dirty="0"/>
              <a:t>If the latch and baby’s position </a:t>
            </a:r>
            <a:r>
              <a:rPr lang="en-US" dirty="0" smtClean="0"/>
              <a:t>look </a:t>
            </a:r>
            <a:r>
              <a:rPr lang="en-US" dirty="0"/>
              <a:t>good but it is still painful, there may be something else going on. See a physician, community health nurse or lactation consultant immediately</a:t>
            </a:r>
          </a:p>
        </p:txBody>
      </p:sp>
    </p:spTree>
    <p:extLst>
      <p:ext uri="{BB962C8B-B14F-4D97-AF65-F5344CB8AC3E}">
        <p14:creationId xmlns:p14="http://schemas.microsoft.com/office/powerpoint/2010/main" val="403702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70B644-334A-4A5A-BDA6-D50452E65653}"/>
              </a:ext>
            </a:extLst>
          </p:cNvPr>
          <p:cNvSpPr>
            <a:spLocks noGrp="1"/>
          </p:cNvSpPr>
          <p:nvPr>
            <p:ph type="title"/>
          </p:nvPr>
        </p:nvSpPr>
        <p:spPr>
          <a:xfrm>
            <a:off x="453091" y="23581"/>
            <a:ext cx="8229600" cy="1143000"/>
          </a:xfrm>
        </p:spPr>
        <p:txBody>
          <a:bodyPr/>
          <a:lstStyle/>
          <a:p>
            <a:r>
              <a:rPr lang="en-US" dirty="0"/>
              <a:t>28 Hour old Latching well</a:t>
            </a:r>
          </a:p>
        </p:txBody>
      </p:sp>
      <p:sp>
        <p:nvSpPr>
          <p:cNvPr id="3" name="Content Placeholder 2">
            <a:extLst>
              <a:ext uri="{FF2B5EF4-FFF2-40B4-BE49-F238E27FC236}">
                <a16:creationId xmlns="" xmlns:a16="http://schemas.microsoft.com/office/drawing/2014/main" id="{590E1528-E6D5-4C8D-98F8-E6F9F175325F}"/>
              </a:ext>
            </a:extLst>
          </p:cNvPr>
          <p:cNvSpPr>
            <a:spLocks noGrp="1"/>
          </p:cNvSpPr>
          <p:nvPr>
            <p:ph idx="1"/>
          </p:nvPr>
        </p:nvSpPr>
        <p:spPr>
          <a:xfrm>
            <a:off x="457200" y="5484365"/>
            <a:ext cx="8229600" cy="752947"/>
          </a:xfrm>
        </p:spPr>
        <p:txBody>
          <a:bodyPr>
            <a:normAutofit/>
          </a:bodyPr>
          <a:lstStyle/>
          <a:p>
            <a:pPr marL="0" indent="0">
              <a:buNone/>
            </a:pPr>
            <a:r>
              <a:rPr lang="en-US" sz="2000" dirty="0">
                <a:hlinkClick r:id="rId3"/>
              </a:rPr>
              <a:t>https://</a:t>
            </a:r>
            <a:r>
              <a:rPr lang="en-US" sz="2000" dirty="0" smtClean="0">
                <a:hlinkClick r:id="rId3"/>
              </a:rPr>
              <a:t>www.youtube.com/watch?v=uZYZpWJKWUw&amp;list=PLis4R2b4QuLylOogX9vMPl7zIRGuaUTYV</a:t>
            </a:r>
            <a:r>
              <a:rPr lang="en-US" sz="2000" dirty="0" smtClean="0"/>
              <a:t> (1:07)</a:t>
            </a:r>
            <a:endParaRPr lang="en-US" sz="2000" dirty="0"/>
          </a:p>
        </p:txBody>
      </p:sp>
      <p:pic>
        <p:nvPicPr>
          <p:cNvPr id="4" name="Online Media 4">
            <a:hlinkClick r:id="" action="ppaction://media"/>
            <a:extLst>
              <a:ext uri="{FF2B5EF4-FFF2-40B4-BE49-F238E27FC236}">
                <a16:creationId xmlns="" xmlns:a16="http://schemas.microsoft.com/office/drawing/2014/main" id="{C0C7DD55-611B-4FCD-9D0F-083A47EBFCEF}"/>
              </a:ext>
            </a:extLst>
          </p:cNvPr>
          <p:cNvPicPr>
            <a:picLocks noRot="1" noChangeAspect="1"/>
          </p:cNvPicPr>
          <p:nvPr>
            <a:videoFile r:link="rId1"/>
          </p:nvPr>
        </p:nvPicPr>
        <p:blipFill>
          <a:blip r:embed="rId4"/>
          <a:stretch>
            <a:fillRect/>
          </a:stretch>
        </p:blipFill>
        <p:spPr>
          <a:xfrm>
            <a:off x="778597" y="1021210"/>
            <a:ext cx="7578588" cy="4352006"/>
          </a:xfrm>
          <a:prstGeom prst="rect">
            <a:avLst/>
          </a:prstGeom>
        </p:spPr>
      </p:pic>
    </p:spTree>
    <p:extLst>
      <p:ext uri="{BB962C8B-B14F-4D97-AF65-F5344CB8AC3E}">
        <p14:creationId xmlns:p14="http://schemas.microsoft.com/office/powerpoint/2010/main" val="1357067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Breastfeed?</a:t>
            </a:r>
          </a:p>
        </p:txBody>
      </p:sp>
      <p:sp>
        <p:nvSpPr>
          <p:cNvPr id="3" name="Content Placeholder 2"/>
          <p:cNvSpPr>
            <a:spLocks noGrp="1"/>
          </p:cNvSpPr>
          <p:nvPr>
            <p:ph idx="1"/>
          </p:nvPr>
        </p:nvSpPr>
        <p:spPr/>
        <p:txBody>
          <a:bodyPr/>
          <a:lstStyle/>
          <a:p>
            <a:r>
              <a:rPr lang="en-CA" dirty="0"/>
              <a:t>The World Health Organization and </a:t>
            </a:r>
            <a:r>
              <a:rPr lang="en-CA" dirty="0" smtClean="0"/>
              <a:t>Canadian Pediatric Society recommend </a:t>
            </a:r>
            <a:r>
              <a:rPr lang="en-CA" dirty="0"/>
              <a:t>babies receive only breastmilk for the first 6 months of their lives</a:t>
            </a:r>
          </a:p>
          <a:p>
            <a:r>
              <a:rPr lang="en-CA" dirty="0"/>
              <a:t>Babies should continue </a:t>
            </a:r>
            <a:r>
              <a:rPr lang="en-CA" dirty="0" smtClean="0"/>
              <a:t>to </a:t>
            </a:r>
          </a:p>
          <a:p>
            <a:pPr marL="0" indent="358775">
              <a:buNone/>
            </a:pPr>
            <a:r>
              <a:rPr lang="en-CA" dirty="0" smtClean="0"/>
              <a:t>receive </a:t>
            </a:r>
            <a:r>
              <a:rPr lang="en-CA" dirty="0"/>
              <a:t>breastmilk </a:t>
            </a:r>
            <a:r>
              <a:rPr lang="en-CA" dirty="0" smtClean="0"/>
              <a:t>after </a:t>
            </a:r>
            <a:r>
              <a:rPr lang="en-CA" dirty="0"/>
              <a:t>6 </a:t>
            </a:r>
            <a:endParaRPr lang="en-CA" dirty="0" smtClean="0"/>
          </a:p>
          <a:p>
            <a:pPr marL="0" indent="358775">
              <a:buNone/>
            </a:pPr>
            <a:r>
              <a:rPr lang="en-CA" dirty="0" smtClean="0"/>
              <a:t>months </a:t>
            </a:r>
            <a:r>
              <a:rPr lang="en-CA" dirty="0"/>
              <a:t>as they </a:t>
            </a:r>
            <a:r>
              <a:rPr lang="en-CA" dirty="0" smtClean="0"/>
              <a:t>slowly </a:t>
            </a:r>
            <a:r>
              <a:rPr lang="en-CA" dirty="0"/>
              <a:t>start </a:t>
            </a:r>
            <a:endParaRPr lang="en-CA" dirty="0" smtClean="0"/>
          </a:p>
          <a:p>
            <a:pPr marL="0" indent="358775">
              <a:buNone/>
            </a:pPr>
            <a:r>
              <a:rPr lang="en-CA" dirty="0" smtClean="0"/>
              <a:t>to </a:t>
            </a:r>
            <a:r>
              <a:rPr lang="en-CA" dirty="0"/>
              <a:t>take </a:t>
            </a:r>
            <a:r>
              <a:rPr lang="en-CA" dirty="0" smtClean="0"/>
              <a:t>other </a:t>
            </a:r>
            <a:r>
              <a:rPr lang="en-CA" dirty="0"/>
              <a:t>foods as well</a:t>
            </a:r>
          </a:p>
        </p:txBody>
      </p:sp>
      <p:pic>
        <p:nvPicPr>
          <p:cNvPr id="11266" name="Picture 2" descr="Breastfeeding of a chil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3284984"/>
            <a:ext cx="3168353"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02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95AC9B-766C-4DF1-86BD-D464B16F908D}"/>
              </a:ext>
            </a:extLst>
          </p:cNvPr>
          <p:cNvSpPr>
            <a:spLocks noGrp="1"/>
          </p:cNvSpPr>
          <p:nvPr>
            <p:ph type="title"/>
          </p:nvPr>
        </p:nvSpPr>
        <p:spPr>
          <a:xfrm>
            <a:off x="457200" y="23581"/>
            <a:ext cx="8229600" cy="1143000"/>
          </a:xfrm>
        </p:spPr>
        <p:txBody>
          <a:bodyPr/>
          <a:lstStyle/>
          <a:p>
            <a:r>
              <a:rPr lang="en-US" dirty="0"/>
              <a:t>Nibbling vs. Sucking</a:t>
            </a:r>
          </a:p>
        </p:txBody>
      </p:sp>
      <p:pic>
        <p:nvPicPr>
          <p:cNvPr id="4" name="Online Media 3">
            <a:hlinkClick r:id="" action="ppaction://media"/>
            <a:extLst>
              <a:ext uri="{FF2B5EF4-FFF2-40B4-BE49-F238E27FC236}">
                <a16:creationId xmlns="" xmlns:a16="http://schemas.microsoft.com/office/drawing/2014/main" id="{C86357F9-5A5C-4FA5-9320-74287E41B1A9}"/>
              </a:ext>
            </a:extLst>
          </p:cNvPr>
          <p:cNvPicPr>
            <a:picLocks noGrp="1" noRot="1" noChangeAspect="1"/>
          </p:cNvPicPr>
          <p:nvPr>
            <p:ph idx="1"/>
            <a:videoFile r:link="rId1"/>
          </p:nvPr>
        </p:nvPicPr>
        <p:blipFill>
          <a:blip r:embed="rId3"/>
          <a:stretch>
            <a:fillRect/>
          </a:stretch>
        </p:blipFill>
        <p:spPr>
          <a:xfrm>
            <a:off x="-36512" y="1196752"/>
            <a:ext cx="9147117" cy="4320480"/>
          </a:xfrm>
          <a:prstGeom prst="rect">
            <a:avLst/>
          </a:prstGeom>
        </p:spPr>
      </p:pic>
      <p:sp>
        <p:nvSpPr>
          <p:cNvPr id="5" name="Content Placeholder 2">
            <a:extLst>
              <a:ext uri="{FF2B5EF4-FFF2-40B4-BE49-F238E27FC236}">
                <a16:creationId xmlns="" xmlns:a16="http://schemas.microsoft.com/office/drawing/2014/main" id="{590E1528-E6D5-4C8D-98F8-E6F9F175325F}"/>
              </a:ext>
            </a:extLst>
          </p:cNvPr>
          <p:cNvSpPr txBox="1">
            <a:spLocks/>
          </p:cNvSpPr>
          <p:nvPr/>
        </p:nvSpPr>
        <p:spPr>
          <a:xfrm>
            <a:off x="457200" y="5628381"/>
            <a:ext cx="8435280" cy="7529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hlinkClick r:id="rId4"/>
              </a:rPr>
              <a:t>https://</a:t>
            </a:r>
            <a:r>
              <a:rPr lang="en-US" sz="2000" dirty="0" smtClean="0">
                <a:hlinkClick r:id="rId4"/>
              </a:rPr>
              <a:t>www.youtube.com/watch?v=a0dYIoovLXY&amp;list=PLis4R2b4QuLylOogX9vMPl7zIRGuaUTYV</a:t>
            </a:r>
            <a:r>
              <a:rPr lang="en-US" sz="2000" dirty="0" smtClean="0"/>
              <a:t> (27 sec)</a:t>
            </a:r>
            <a:endParaRPr lang="en-US" sz="2000" dirty="0"/>
          </a:p>
        </p:txBody>
      </p:sp>
    </p:spTree>
    <p:extLst>
      <p:ext uri="{BB962C8B-B14F-4D97-AF65-F5344CB8AC3E}">
        <p14:creationId xmlns:p14="http://schemas.microsoft.com/office/powerpoint/2010/main" val="2972048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81" y="20043"/>
            <a:ext cx="8229600" cy="1143000"/>
          </a:xfrm>
        </p:spPr>
        <p:txBody>
          <a:bodyPr/>
          <a:lstStyle/>
          <a:p>
            <a:r>
              <a:rPr lang="en-US" dirty="0" smtClean="0"/>
              <a:t>Nibbling vs. Sucking</a:t>
            </a:r>
            <a:endParaRPr lang="en-US" dirty="0"/>
          </a:p>
        </p:txBody>
      </p:sp>
      <p:sp>
        <p:nvSpPr>
          <p:cNvPr id="3" name="Content Placeholder 2"/>
          <p:cNvSpPr>
            <a:spLocks noGrp="1"/>
          </p:cNvSpPr>
          <p:nvPr>
            <p:ph idx="1"/>
          </p:nvPr>
        </p:nvSpPr>
        <p:spPr>
          <a:xfrm>
            <a:off x="457200" y="5772397"/>
            <a:ext cx="8229600" cy="896963"/>
          </a:xfrm>
        </p:spPr>
        <p:txBody>
          <a:bodyPr>
            <a:normAutofit/>
          </a:bodyPr>
          <a:lstStyle/>
          <a:p>
            <a:pPr marL="0" indent="0">
              <a:buNone/>
            </a:pPr>
            <a:r>
              <a:rPr lang="en-US" sz="2000" dirty="0">
                <a:hlinkClick r:id="rId3"/>
              </a:rPr>
              <a:t>https://</a:t>
            </a:r>
            <a:r>
              <a:rPr lang="en-US" sz="2000" dirty="0" smtClean="0">
                <a:hlinkClick r:id="rId3"/>
              </a:rPr>
              <a:t>www.youtube.com/watch?v=a0dYIoovLXY&amp;list=PLis4R2b4QuLylOogX9vMPl7zIRGuaUTYV</a:t>
            </a:r>
            <a:r>
              <a:rPr lang="en-US" sz="2000" dirty="0" smtClean="0"/>
              <a:t> (2:00)</a:t>
            </a:r>
            <a:endParaRPr lang="en-US" sz="2000" dirty="0"/>
          </a:p>
        </p:txBody>
      </p:sp>
      <p:pic>
        <p:nvPicPr>
          <p:cNvPr id="4" name="Online Media 4">
            <a:hlinkClick r:id="" action="ppaction://media"/>
            <a:extLst>
              <a:ext uri="{FF2B5EF4-FFF2-40B4-BE49-F238E27FC236}">
                <a16:creationId xmlns="" xmlns:a16="http://schemas.microsoft.com/office/drawing/2014/main" id="{139FCF47-91B1-46AC-BC5F-DABE30860DEB}"/>
              </a:ext>
            </a:extLst>
          </p:cNvPr>
          <p:cNvPicPr>
            <a:picLocks noRot="1" noChangeAspect="1"/>
          </p:cNvPicPr>
          <p:nvPr>
            <a:videoFile r:link="rId1"/>
          </p:nvPr>
        </p:nvPicPr>
        <p:blipFill>
          <a:blip r:embed="rId4"/>
          <a:stretch>
            <a:fillRect/>
          </a:stretch>
        </p:blipFill>
        <p:spPr>
          <a:xfrm>
            <a:off x="0" y="980728"/>
            <a:ext cx="9144000" cy="4680520"/>
          </a:xfrm>
          <a:prstGeom prst="rect">
            <a:avLst/>
          </a:prstGeom>
        </p:spPr>
      </p:pic>
    </p:spTree>
    <p:extLst>
      <p:ext uri="{BB962C8B-B14F-4D97-AF65-F5344CB8AC3E}">
        <p14:creationId xmlns:p14="http://schemas.microsoft.com/office/powerpoint/2010/main" val="1808247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5F6534-5483-4496-953C-97BE1787DF8A}"/>
              </a:ext>
            </a:extLst>
          </p:cNvPr>
          <p:cNvSpPr>
            <a:spLocks noGrp="1"/>
          </p:cNvSpPr>
          <p:nvPr>
            <p:ph type="title"/>
          </p:nvPr>
        </p:nvSpPr>
        <p:spPr>
          <a:xfrm>
            <a:off x="466338" y="-13672"/>
            <a:ext cx="8229600" cy="1143000"/>
          </a:xfrm>
        </p:spPr>
        <p:txBody>
          <a:bodyPr/>
          <a:lstStyle/>
          <a:p>
            <a:r>
              <a:rPr lang="en-US" dirty="0"/>
              <a:t>Time to Feed?</a:t>
            </a:r>
          </a:p>
        </p:txBody>
      </p:sp>
      <p:sp>
        <p:nvSpPr>
          <p:cNvPr id="3" name="Content Placeholder 2">
            <a:extLst>
              <a:ext uri="{FF2B5EF4-FFF2-40B4-BE49-F238E27FC236}">
                <a16:creationId xmlns="" xmlns:a16="http://schemas.microsoft.com/office/drawing/2014/main" id="{8AFB5079-3413-407B-A4D0-E968171189CD}"/>
              </a:ext>
            </a:extLst>
          </p:cNvPr>
          <p:cNvSpPr>
            <a:spLocks noGrp="1"/>
          </p:cNvSpPr>
          <p:nvPr>
            <p:ph idx="1"/>
          </p:nvPr>
        </p:nvSpPr>
        <p:spPr>
          <a:xfrm>
            <a:off x="457200" y="1166019"/>
            <a:ext cx="8229600" cy="5287317"/>
          </a:xfrm>
        </p:spPr>
        <p:txBody>
          <a:bodyPr>
            <a:normAutofit lnSpcReduction="10000"/>
          </a:bodyPr>
          <a:lstStyle/>
          <a:p>
            <a:r>
              <a:rPr lang="en-US" dirty="0"/>
              <a:t>Things to remember</a:t>
            </a:r>
          </a:p>
          <a:p>
            <a:pPr lvl="1"/>
            <a:r>
              <a:rPr lang="en-US" dirty="0"/>
              <a:t>Baby is dependent on you for all feeds. </a:t>
            </a:r>
          </a:p>
          <a:p>
            <a:pPr lvl="2"/>
            <a:r>
              <a:rPr lang="en-US" dirty="0"/>
              <a:t>She is unable to go to the fridge and grab a quick drink of water. </a:t>
            </a:r>
          </a:p>
          <a:p>
            <a:pPr lvl="2"/>
            <a:r>
              <a:rPr lang="en-US" dirty="0"/>
              <a:t>Baby may just be a little thirsty and may not need a full feed</a:t>
            </a:r>
          </a:p>
          <a:p>
            <a:pPr lvl="1"/>
            <a:r>
              <a:rPr lang="en-US" dirty="0"/>
              <a:t>Baby doubles her birthweight in 6 months</a:t>
            </a:r>
          </a:p>
          <a:p>
            <a:pPr lvl="2"/>
            <a:r>
              <a:rPr lang="en-US" dirty="0"/>
              <a:t>Frequent feeds are normal</a:t>
            </a:r>
          </a:p>
          <a:p>
            <a:pPr lvl="1"/>
            <a:r>
              <a:rPr lang="en-US" dirty="0"/>
              <a:t>Babies should be feeding </a:t>
            </a:r>
            <a:r>
              <a:rPr lang="en-US" u="sng" dirty="0"/>
              <a:t>at least </a:t>
            </a:r>
            <a:r>
              <a:rPr lang="en-US" dirty="0"/>
              <a:t>8-12 feeds in a day. </a:t>
            </a:r>
          </a:p>
          <a:p>
            <a:pPr lvl="2"/>
            <a:r>
              <a:rPr lang="en-US" dirty="0"/>
              <a:t>That’s </a:t>
            </a:r>
            <a:r>
              <a:rPr lang="en-US" u="sng" dirty="0"/>
              <a:t>at least</a:t>
            </a:r>
            <a:r>
              <a:rPr lang="en-US" dirty="0"/>
              <a:t> every 2-3 hours</a:t>
            </a:r>
          </a:p>
          <a:p>
            <a:pPr lvl="2"/>
            <a:r>
              <a:rPr lang="en-US" dirty="0"/>
              <a:t>But watch your baby not the clock</a:t>
            </a:r>
          </a:p>
        </p:txBody>
      </p:sp>
    </p:spTree>
    <p:extLst>
      <p:ext uri="{BB962C8B-B14F-4D97-AF65-F5344CB8AC3E}">
        <p14:creationId xmlns:p14="http://schemas.microsoft.com/office/powerpoint/2010/main" val="64821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25CEE1-5AAA-4012-823B-E130DCF4E846}"/>
              </a:ext>
            </a:extLst>
          </p:cNvPr>
          <p:cNvSpPr>
            <a:spLocks noGrp="1"/>
          </p:cNvSpPr>
          <p:nvPr>
            <p:ph type="title"/>
          </p:nvPr>
        </p:nvSpPr>
        <p:spPr>
          <a:xfrm>
            <a:off x="469776" y="0"/>
            <a:ext cx="8229600" cy="1143000"/>
          </a:xfrm>
        </p:spPr>
        <p:txBody>
          <a:bodyPr/>
          <a:lstStyle/>
          <a:p>
            <a:r>
              <a:rPr lang="en-US" dirty="0"/>
              <a:t>Watch Your Baby Not the Clock</a:t>
            </a:r>
          </a:p>
        </p:txBody>
      </p:sp>
      <p:sp>
        <p:nvSpPr>
          <p:cNvPr id="3" name="Content Placeholder 2">
            <a:extLst>
              <a:ext uri="{FF2B5EF4-FFF2-40B4-BE49-F238E27FC236}">
                <a16:creationId xmlns="" xmlns:a16="http://schemas.microsoft.com/office/drawing/2014/main" id="{CBD36EEB-6733-44D3-ADC6-8DA2E90EC326}"/>
              </a:ext>
            </a:extLst>
          </p:cNvPr>
          <p:cNvSpPr>
            <a:spLocks noGrp="1"/>
          </p:cNvSpPr>
          <p:nvPr>
            <p:ph idx="1"/>
          </p:nvPr>
        </p:nvSpPr>
        <p:spPr>
          <a:xfrm>
            <a:off x="469776" y="1002432"/>
            <a:ext cx="4114800" cy="4853136"/>
          </a:xfrm>
        </p:spPr>
        <p:txBody>
          <a:bodyPr/>
          <a:lstStyle/>
          <a:p>
            <a:r>
              <a:rPr lang="en-US" dirty="0"/>
              <a:t>Signs of hunger</a:t>
            </a:r>
          </a:p>
          <a:p>
            <a:pPr lvl="1"/>
            <a:r>
              <a:rPr lang="en-US" dirty="0"/>
              <a:t>Becoming more active </a:t>
            </a:r>
            <a:r>
              <a:rPr lang="en-US" dirty="0" err="1"/>
              <a:t>eg.</a:t>
            </a:r>
            <a:r>
              <a:rPr lang="en-US" dirty="0"/>
              <a:t> stretching</a:t>
            </a:r>
          </a:p>
          <a:p>
            <a:pPr lvl="1"/>
            <a:r>
              <a:rPr lang="en-US" dirty="0"/>
              <a:t>Sucking</a:t>
            </a:r>
          </a:p>
          <a:p>
            <a:pPr lvl="1"/>
            <a:r>
              <a:rPr lang="en-US" dirty="0"/>
              <a:t>Rooting</a:t>
            </a:r>
          </a:p>
          <a:p>
            <a:pPr lvl="1"/>
            <a:r>
              <a:rPr lang="en-US" dirty="0"/>
              <a:t>Arms and legs tight</a:t>
            </a:r>
          </a:p>
          <a:p>
            <a:pPr lvl="1"/>
            <a:r>
              <a:rPr lang="en-US" dirty="0"/>
              <a:t>Crying – This is a late sign of hunger</a:t>
            </a:r>
          </a:p>
          <a:p>
            <a:pPr lvl="1"/>
            <a:endParaRPr lang="en-US" dirty="0"/>
          </a:p>
        </p:txBody>
      </p:sp>
      <p:sp>
        <p:nvSpPr>
          <p:cNvPr id="4" name="Content Placeholder 2">
            <a:extLst>
              <a:ext uri="{FF2B5EF4-FFF2-40B4-BE49-F238E27FC236}">
                <a16:creationId xmlns="" xmlns:a16="http://schemas.microsoft.com/office/drawing/2014/main" id="{05A6B574-8E66-4861-9B65-8645C4CE7D10}"/>
              </a:ext>
            </a:extLst>
          </p:cNvPr>
          <p:cNvSpPr txBox="1">
            <a:spLocks/>
          </p:cNvSpPr>
          <p:nvPr/>
        </p:nvSpPr>
        <p:spPr>
          <a:xfrm>
            <a:off x="4584576" y="1018555"/>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Signs of fullness</a:t>
            </a:r>
          </a:p>
          <a:p>
            <a:pPr lvl="1"/>
            <a:r>
              <a:rPr lang="en-US" dirty="0"/>
              <a:t>Baby is relaxed</a:t>
            </a:r>
          </a:p>
          <a:p>
            <a:pPr lvl="1"/>
            <a:r>
              <a:rPr lang="en-US" dirty="0"/>
              <a:t>Arms and hands loose</a:t>
            </a:r>
          </a:p>
          <a:p>
            <a:pPr lvl="1"/>
            <a:r>
              <a:rPr lang="en-US" dirty="0"/>
              <a:t>Does not root when checked with finger</a:t>
            </a:r>
          </a:p>
          <a:p>
            <a:pPr lvl="1"/>
            <a:endParaRPr lang="en-US" dirty="0"/>
          </a:p>
        </p:txBody>
      </p:sp>
      <p:sp>
        <p:nvSpPr>
          <p:cNvPr id="6" name="Content Placeholder 2">
            <a:extLst>
              <a:ext uri="{FF2B5EF4-FFF2-40B4-BE49-F238E27FC236}">
                <a16:creationId xmlns="" xmlns:a16="http://schemas.microsoft.com/office/drawing/2014/main" id="{EC4D31D7-5CED-4341-8750-D12FB5D082F4}"/>
              </a:ext>
            </a:extLst>
          </p:cNvPr>
          <p:cNvSpPr txBox="1">
            <a:spLocks/>
          </p:cNvSpPr>
          <p:nvPr/>
        </p:nvSpPr>
        <p:spPr>
          <a:xfrm>
            <a:off x="179206" y="5403950"/>
            <a:ext cx="754834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r>
              <a:rPr lang="en-US" dirty="0"/>
              <a:t>***Follow your baby’s cues***</a:t>
            </a:r>
          </a:p>
        </p:txBody>
      </p:sp>
      <p:sp>
        <p:nvSpPr>
          <p:cNvPr id="5" name="AutoShape 2" descr="Image result for clock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8" name="Picture 4" descr="Image result for clock clip ar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6176" y="4332386"/>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6058070" y="4287536"/>
            <a:ext cx="2304256" cy="214312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261548" y="4352862"/>
            <a:ext cx="1897299" cy="21226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164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4">
            <a:hlinkClick r:id="" action="ppaction://media"/>
            <a:extLst>
              <a:ext uri="{FF2B5EF4-FFF2-40B4-BE49-F238E27FC236}">
                <a16:creationId xmlns="" xmlns:a16="http://schemas.microsoft.com/office/drawing/2014/main" id="{DAB39363-D893-48B0-9679-50DF60737B86}"/>
              </a:ext>
            </a:extLst>
          </p:cNvPr>
          <p:cNvPicPr>
            <a:picLocks noGrp="1" noRot="1" noChangeAspect="1"/>
          </p:cNvPicPr>
          <p:nvPr>
            <p:ph idx="1"/>
            <a:videoFile r:link="rId1"/>
          </p:nvPr>
        </p:nvPicPr>
        <p:blipFill>
          <a:blip r:embed="rId3"/>
          <a:stretch>
            <a:fillRect/>
          </a:stretch>
        </p:blipFill>
        <p:spPr>
          <a:xfrm>
            <a:off x="25749" y="690731"/>
            <a:ext cx="9092502" cy="5114533"/>
          </a:xfrm>
          <a:prstGeom prst="rect">
            <a:avLst/>
          </a:prstGeom>
        </p:spPr>
      </p:pic>
      <p:sp>
        <p:nvSpPr>
          <p:cNvPr id="3" name="Content Placeholder 2"/>
          <p:cNvSpPr txBox="1">
            <a:spLocks/>
          </p:cNvSpPr>
          <p:nvPr/>
        </p:nvSpPr>
        <p:spPr>
          <a:xfrm>
            <a:off x="457200" y="5916413"/>
            <a:ext cx="8229600" cy="6089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hlinkClick r:id="rId4"/>
              </a:rPr>
              <a:t>https://</a:t>
            </a:r>
            <a:r>
              <a:rPr lang="en-US" sz="2000" dirty="0" smtClean="0">
                <a:hlinkClick r:id="rId4"/>
              </a:rPr>
              <a:t>www.youtube.com/watch?v=ABAXgubx58Q</a:t>
            </a:r>
            <a:r>
              <a:rPr lang="en-US" sz="2000" dirty="0" smtClean="0"/>
              <a:t> (2:30)</a:t>
            </a:r>
            <a:endParaRPr lang="en-US" sz="2000" dirty="0"/>
          </a:p>
        </p:txBody>
      </p:sp>
    </p:spTree>
    <p:extLst>
      <p:ext uri="{BB962C8B-B14F-4D97-AF65-F5344CB8AC3E}">
        <p14:creationId xmlns:p14="http://schemas.microsoft.com/office/powerpoint/2010/main" val="4252670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8A2B3D-371A-4BC6-8793-2E4FD145CC71}"/>
              </a:ext>
            </a:extLst>
          </p:cNvPr>
          <p:cNvSpPr>
            <a:spLocks noGrp="1"/>
          </p:cNvSpPr>
          <p:nvPr>
            <p:ph type="title"/>
          </p:nvPr>
        </p:nvSpPr>
        <p:spPr>
          <a:xfrm>
            <a:off x="359532" y="0"/>
            <a:ext cx="8424936" cy="1143000"/>
          </a:xfrm>
        </p:spPr>
        <p:txBody>
          <a:bodyPr>
            <a:normAutofit fontScale="90000"/>
          </a:bodyPr>
          <a:lstStyle/>
          <a:p>
            <a:r>
              <a:rPr lang="en-US" dirty="0"/>
              <a:t>What to Expect in the First Few Days?</a:t>
            </a:r>
          </a:p>
        </p:txBody>
      </p:sp>
      <p:sp>
        <p:nvSpPr>
          <p:cNvPr id="3" name="Content Placeholder 2">
            <a:extLst>
              <a:ext uri="{FF2B5EF4-FFF2-40B4-BE49-F238E27FC236}">
                <a16:creationId xmlns="" xmlns:a16="http://schemas.microsoft.com/office/drawing/2014/main" id="{4AEA13D7-8CD1-4CAC-8191-194701C0F176}"/>
              </a:ext>
            </a:extLst>
          </p:cNvPr>
          <p:cNvSpPr>
            <a:spLocks noGrp="1"/>
          </p:cNvSpPr>
          <p:nvPr>
            <p:ph idx="1"/>
          </p:nvPr>
        </p:nvSpPr>
        <p:spPr>
          <a:xfrm>
            <a:off x="457200" y="1129318"/>
            <a:ext cx="8229600" cy="5566271"/>
          </a:xfrm>
        </p:spPr>
        <p:txBody>
          <a:bodyPr>
            <a:normAutofit fontScale="77500" lnSpcReduction="20000"/>
          </a:bodyPr>
          <a:lstStyle/>
          <a:p>
            <a:r>
              <a:rPr lang="en-US" dirty="0"/>
              <a:t>Remember quiet alert phase immediately after birth</a:t>
            </a:r>
          </a:p>
          <a:p>
            <a:pPr lvl="1"/>
            <a:r>
              <a:rPr lang="en-US" dirty="0"/>
              <a:t>This usually lasts a few hours or so</a:t>
            </a:r>
          </a:p>
          <a:p>
            <a:pPr lvl="1"/>
            <a:r>
              <a:rPr lang="en-US" dirty="0"/>
              <a:t>Perfect time for the first feed</a:t>
            </a:r>
          </a:p>
          <a:p>
            <a:r>
              <a:rPr lang="en-US" dirty="0"/>
              <a:t>Following 24 hours babies will go into long restful sleep</a:t>
            </a:r>
          </a:p>
          <a:p>
            <a:pPr lvl="1"/>
            <a:r>
              <a:rPr lang="en-US" dirty="0"/>
              <a:t>Babies will need reminders to eat during this time</a:t>
            </a:r>
          </a:p>
          <a:p>
            <a:pPr lvl="1"/>
            <a:r>
              <a:rPr lang="en-US" dirty="0"/>
              <a:t>Try to wake babe every 2-3 hours to feed</a:t>
            </a:r>
          </a:p>
          <a:p>
            <a:pPr lvl="1"/>
            <a:r>
              <a:rPr lang="en-US" dirty="0"/>
              <a:t>May not feed well. As long as there are no other health concerns with baby, this is ok</a:t>
            </a:r>
          </a:p>
          <a:p>
            <a:pPr lvl="1"/>
            <a:r>
              <a:rPr lang="en-US" dirty="0"/>
              <a:t>The important thing is to offer the breast</a:t>
            </a:r>
          </a:p>
          <a:p>
            <a:r>
              <a:rPr lang="en-US" dirty="0"/>
              <a:t>After 24 hours</a:t>
            </a:r>
          </a:p>
          <a:p>
            <a:pPr lvl="1"/>
            <a:r>
              <a:rPr lang="en-US" dirty="0"/>
              <a:t>Baby is more awake and very interested in feeding</a:t>
            </a:r>
          </a:p>
          <a:p>
            <a:pPr lvl="1"/>
            <a:r>
              <a:rPr lang="en-US" dirty="0"/>
              <a:t>Very frequent feeds – this is normal, you aren’t doing anything wrong</a:t>
            </a:r>
          </a:p>
          <a:p>
            <a:pPr lvl="1"/>
            <a:r>
              <a:rPr lang="en-US" dirty="0"/>
              <a:t>Breasts are still soft – colostrum still available in small amounts, perfect food for baby at this time</a:t>
            </a:r>
          </a:p>
          <a:p>
            <a:pPr lvl="1"/>
            <a:r>
              <a:rPr lang="en-US" dirty="0"/>
              <a:t>Tiring time for mom and dad</a:t>
            </a:r>
          </a:p>
          <a:p>
            <a:pPr marL="0" indent="0">
              <a:buNone/>
            </a:pPr>
            <a:endParaRPr lang="en-US" dirty="0"/>
          </a:p>
        </p:txBody>
      </p:sp>
    </p:spTree>
    <p:extLst>
      <p:ext uri="{BB962C8B-B14F-4D97-AF65-F5344CB8AC3E}">
        <p14:creationId xmlns:p14="http://schemas.microsoft.com/office/powerpoint/2010/main" val="3677043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Partner Tip</a:t>
            </a:r>
            <a:endParaRPr lang="en-CA" dirty="0"/>
          </a:p>
        </p:txBody>
      </p:sp>
      <p:sp>
        <p:nvSpPr>
          <p:cNvPr id="3" name="Content Placeholder 2"/>
          <p:cNvSpPr>
            <a:spLocks noGrp="1"/>
          </p:cNvSpPr>
          <p:nvPr>
            <p:ph idx="1"/>
          </p:nvPr>
        </p:nvSpPr>
        <p:spPr>
          <a:xfrm>
            <a:off x="457200" y="1196752"/>
            <a:ext cx="8229600" cy="4929411"/>
          </a:xfrm>
        </p:spPr>
        <p:txBody>
          <a:bodyPr>
            <a:normAutofit lnSpcReduction="10000"/>
          </a:bodyPr>
          <a:lstStyle/>
          <a:p>
            <a:r>
              <a:rPr lang="en-US" dirty="0" smtClean="0"/>
              <a:t>Babies second day </a:t>
            </a:r>
            <a:r>
              <a:rPr lang="en-US" dirty="0"/>
              <a:t>is an exhausting time for you and your partner and you may feel helpless when baby is feeding so often. Some things you can do to help:</a:t>
            </a:r>
          </a:p>
          <a:p>
            <a:pPr lvl="1"/>
            <a:r>
              <a:rPr lang="en-US" dirty="0" smtClean="0"/>
              <a:t>Diaper changes</a:t>
            </a:r>
          </a:p>
          <a:p>
            <a:pPr lvl="2"/>
            <a:r>
              <a:rPr lang="en-US" dirty="0"/>
              <a:t>get baby ready to feed</a:t>
            </a:r>
            <a:endParaRPr lang="en-US" dirty="0" smtClean="0"/>
          </a:p>
          <a:p>
            <a:pPr lvl="1"/>
            <a:r>
              <a:rPr lang="en-US" dirty="0" smtClean="0"/>
              <a:t>Burping </a:t>
            </a:r>
          </a:p>
          <a:p>
            <a:pPr lvl="2"/>
            <a:r>
              <a:rPr lang="en-US" dirty="0" smtClean="0"/>
              <a:t>gives </a:t>
            </a:r>
            <a:r>
              <a:rPr lang="en-US" dirty="0"/>
              <a:t>you a lovely time to bond with baby</a:t>
            </a:r>
            <a:endParaRPr lang="en-US" dirty="0" smtClean="0"/>
          </a:p>
          <a:p>
            <a:pPr lvl="1"/>
            <a:r>
              <a:rPr lang="en-US" dirty="0" smtClean="0"/>
              <a:t>Be </a:t>
            </a:r>
            <a:r>
              <a:rPr lang="en-US" dirty="0"/>
              <a:t>a </a:t>
            </a:r>
            <a:r>
              <a:rPr lang="en-US" dirty="0" smtClean="0"/>
              <a:t>cheerleader</a:t>
            </a:r>
          </a:p>
          <a:p>
            <a:pPr lvl="2"/>
            <a:r>
              <a:rPr lang="en-US" dirty="0"/>
              <a:t>Tell her how good a job </a:t>
            </a:r>
            <a:r>
              <a:rPr lang="en-US" dirty="0" smtClean="0"/>
              <a:t>your partner </a:t>
            </a:r>
            <a:r>
              <a:rPr lang="en-US" dirty="0"/>
              <a:t>is </a:t>
            </a:r>
            <a:r>
              <a:rPr lang="en-US" dirty="0" smtClean="0"/>
              <a:t>doing</a:t>
            </a:r>
          </a:p>
          <a:p>
            <a:pPr lvl="2"/>
            <a:r>
              <a:rPr lang="en-US" dirty="0"/>
              <a:t>Don’t repeatedly offer to give baby a bottle</a:t>
            </a:r>
            <a:endParaRPr lang="en-CA" dirty="0"/>
          </a:p>
        </p:txBody>
      </p:sp>
    </p:spTree>
    <p:extLst>
      <p:ext uri="{BB962C8B-B14F-4D97-AF65-F5344CB8AC3E}">
        <p14:creationId xmlns:p14="http://schemas.microsoft.com/office/powerpoint/2010/main" val="4154187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8660DF-04E8-4627-BAE1-F0D9F41C94F8}"/>
              </a:ext>
            </a:extLst>
          </p:cNvPr>
          <p:cNvSpPr>
            <a:spLocks noGrp="1"/>
          </p:cNvSpPr>
          <p:nvPr>
            <p:ph type="title"/>
          </p:nvPr>
        </p:nvSpPr>
        <p:spPr>
          <a:xfrm>
            <a:off x="448052" y="0"/>
            <a:ext cx="8229600" cy="1143000"/>
          </a:xfrm>
        </p:spPr>
        <p:txBody>
          <a:bodyPr>
            <a:normAutofit fontScale="90000"/>
          </a:bodyPr>
          <a:lstStyle/>
          <a:p>
            <a:r>
              <a:rPr lang="en-US" dirty="0"/>
              <a:t>3</a:t>
            </a:r>
            <a:r>
              <a:rPr lang="en-US" baseline="30000" dirty="0"/>
              <a:t>rd</a:t>
            </a:r>
            <a:r>
              <a:rPr lang="en-US" dirty="0"/>
              <a:t> Day of Breastfeeding and Beyond</a:t>
            </a:r>
          </a:p>
        </p:txBody>
      </p:sp>
      <p:sp>
        <p:nvSpPr>
          <p:cNvPr id="3" name="Content Placeholder 2">
            <a:extLst>
              <a:ext uri="{FF2B5EF4-FFF2-40B4-BE49-F238E27FC236}">
                <a16:creationId xmlns="" xmlns:a16="http://schemas.microsoft.com/office/drawing/2014/main" id="{77909068-196D-4C07-8F9C-C0DC52FEF874}"/>
              </a:ext>
            </a:extLst>
          </p:cNvPr>
          <p:cNvSpPr>
            <a:spLocks noGrp="1"/>
          </p:cNvSpPr>
          <p:nvPr>
            <p:ph idx="1"/>
          </p:nvPr>
        </p:nvSpPr>
        <p:spPr>
          <a:xfrm>
            <a:off x="457200" y="980728"/>
            <a:ext cx="4114800" cy="5145435"/>
          </a:xfrm>
        </p:spPr>
        <p:txBody>
          <a:bodyPr>
            <a:normAutofit fontScale="85000" lnSpcReduction="10000"/>
          </a:bodyPr>
          <a:lstStyle/>
          <a:p>
            <a:pPr marL="0" indent="0">
              <a:buNone/>
            </a:pPr>
            <a:r>
              <a:rPr lang="en-US" dirty="0"/>
              <a:t>Day 3</a:t>
            </a:r>
          </a:p>
          <a:p>
            <a:r>
              <a:rPr lang="en-US" dirty="0"/>
              <a:t>Breasts are </a:t>
            </a:r>
            <a:r>
              <a:rPr lang="en-US" dirty="0" smtClean="0"/>
              <a:t>starting </a:t>
            </a:r>
            <a:r>
              <a:rPr lang="en-US" dirty="0"/>
              <a:t>to feel heavier</a:t>
            </a:r>
          </a:p>
          <a:p>
            <a:r>
              <a:rPr lang="en-US" dirty="0"/>
              <a:t>When hand expressing, milk may change from yellow colostrum to white mature milk</a:t>
            </a:r>
          </a:p>
          <a:p>
            <a:r>
              <a:rPr lang="en-US" dirty="0"/>
              <a:t>May hear more swallows</a:t>
            </a:r>
          </a:p>
          <a:p>
            <a:r>
              <a:rPr lang="en-US" dirty="0"/>
              <a:t>Frequent feeds remain normal</a:t>
            </a:r>
          </a:p>
          <a:p>
            <a:pPr lvl="1"/>
            <a:r>
              <a:rPr lang="en-US" dirty="0"/>
              <a:t>Night time feeds are common</a:t>
            </a:r>
          </a:p>
          <a:p>
            <a:pPr marL="57150" indent="0">
              <a:buNone/>
            </a:pPr>
            <a:endParaRPr lang="en-US" dirty="0"/>
          </a:p>
        </p:txBody>
      </p:sp>
      <p:sp>
        <p:nvSpPr>
          <p:cNvPr id="5" name="Content Placeholder 2">
            <a:extLst>
              <a:ext uri="{FF2B5EF4-FFF2-40B4-BE49-F238E27FC236}">
                <a16:creationId xmlns="" xmlns:a16="http://schemas.microsoft.com/office/drawing/2014/main" id="{032D7077-0CA7-4458-BCD6-286713B681B5}"/>
              </a:ext>
            </a:extLst>
          </p:cNvPr>
          <p:cNvSpPr txBox="1">
            <a:spLocks/>
          </p:cNvSpPr>
          <p:nvPr/>
        </p:nvSpPr>
        <p:spPr>
          <a:xfrm>
            <a:off x="4558278" y="1143000"/>
            <a:ext cx="4114800" cy="514543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en-US" dirty="0"/>
              <a:t>Day 4-5</a:t>
            </a:r>
          </a:p>
          <a:p>
            <a:pPr marL="514350" indent="-457200"/>
            <a:r>
              <a:rPr lang="en-US" dirty="0"/>
              <a:t>Breasts may feel overly full and tender</a:t>
            </a:r>
          </a:p>
          <a:p>
            <a:pPr marL="514350" indent="-457200"/>
            <a:r>
              <a:rPr lang="en-US" dirty="0"/>
              <a:t>If the areola is overly firm, use hand expression to soften</a:t>
            </a:r>
          </a:p>
          <a:p>
            <a:pPr marL="57150" indent="0">
              <a:buNone/>
            </a:pPr>
            <a:r>
              <a:rPr lang="en-US" dirty="0"/>
              <a:t>10 days – 2 weeks</a:t>
            </a:r>
          </a:p>
          <a:p>
            <a:pPr marL="514350" indent="-457200"/>
            <a:r>
              <a:rPr lang="en-US" dirty="0"/>
              <a:t>Breasts will adjust to baby’s needs and feel softer</a:t>
            </a:r>
          </a:p>
          <a:p>
            <a:pPr marL="514350" indent="-457200"/>
            <a:r>
              <a:rPr lang="en-US" dirty="0"/>
              <a:t>You may worry you have lost your milk supply. This is not the case, this is normal!</a:t>
            </a:r>
          </a:p>
          <a:p>
            <a:pPr marL="57150" indent="0">
              <a:buFont typeface="Arial" panose="020B0604020202020204" pitchFamily="34" charset="0"/>
              <a:buNone/>
            </a:pPr>
            <a:endParaRPr lang="en-US" dirty="0"/>
          </a:p>
        </p:txBody>
      </p:sp>
    </p:spTree>
    <p:extLst>
      <p:ext uri="{BB962C8B-B14F-4D97-AF65-F5344CB8AC3E}">
        <p14:creationId xmlns:p14="http://schemas.microsoft.com/office/powerpoint/2010/main" val="1902431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7DA94F-D132-4E68-B26E-AFE71CF55DFA}"/>
              </a:ext>
            </a:extLst>
          </p:cNvPr>
          <p:cNvSpPr>
            <a:spLocks noGrp="1"/>
          </p:cNvSpPr>
          <p:nvPr>
            <p:ph type="title"/>
          </p:nvPr>
        </p:nvSpPr>
        <p:spPr>
          <a:xfrm>
            <a:off x="457200" y="0"/>
            <a:ext cx="8229600" cy="1143000"/>
          </a:xfrm>
        </p:spPr>
        <p:txBody>
          <a:bodyPr/>
          <a:lstStyle/>
          <a:p>
            <a:r>
              <a:rPr lang="en-US" dirty="0"/>
              <a:t>What about a bottle?</a:t>
            </a:r>
          </a:p>
        </p:txBody>
      </p:sp>
      <p:sp>
        <p:nvSpPr>
          <p:cNvPr id="3" name="Content Placeholder 2">
            <a:extLst>
              <a:ext uri="{FF2B5EF4-FFF2-40B4-BE49-F238E27FC236}">
                <a16:creationId xmlns="" xmlns:a16="http://schemas.microsoft.com/office/drawing/2014/main" id="{5D33F1FA-DA63-4F1F-A6D2-FD23AED9AEA0}"/>
              </a:ext>
            </a:extLst>
          </p:cNvPr>
          <p:cNvSpPr>
            <a:spLocks noGrp="1"/>
          </p:cNvSpPr>
          <p:nvPr>
            <p:ph idx="1"/>
          </p:nvPr>
        </p:nvSpPr>
        <p:spPr>
          <a:xfrm>
            <a:off x="251520" y="1052736"/>
            <a:ext cx="8640960" cy="5616624"/>
          </a:xfrm>
        </p:spPr>
        <p:txBody>
          <a:bodyPr>
            <a:normAutofit fontScale="85000" lnSpcReduction="10000"/>
          </a:bodyPr>
          <a:lstStyle/>
          <a:p>
            <a:pPr marL="0" indent="0">
              <a:buNone/>
            </a:pPr>
            <a:r>
              <a:rPr lang="en-US" dirty="0"/>
              <a:t>It can be very tempting in the early days to want to offer a bottle of formula. Unless medically necessary, we discourage </a:t>
            </a:r>
            <a:r>
              <a:rPr lang="en-US" dirty="0" smtClean="0"/>
              <a:t>this for a number of reasons:</a:t>
            </a:r>
            <a:endParaRPr lang="en-US" dirty="0"/>
          </a:p>
          <a:p>
            <a:r>
              <a:rPr lang="en-US" dirty="0"/>
              <a:t>Interrupts the good colostrum is doing</a:t>
            </a:r>
          </a:p>
          <a:p>
            <a:pPr lvl="1"/>
            <a:r>
              <a:rPr lang="en-US" dirty="0"/>
              <a:t>Colostrum coats the baby’s gut to protect her from infection. Any formula breaks down this coating</a:t>
            </a:r>
          </a:p>
          <a:p>
            <a:r>
              <a:rPr lang="en-US" dirty="0"/>
              <a:t>Frequent feeding has a purpose</a:t>
            </a:r>
          </a:p>
          <a:p>
            <a:pPr lvl="1"/>
            <a:r>
              <a:rPr lang="en-US" dirty="0"/>
              <a:t>Signals mom’s body to start making more milk</a:t>
            </a:r>
          </a:p>
          <a:p>
            <a:pPr lvl="1"/>
            <a:r>
              <a:rPr lang="en-US" dirty="0"/>
              <a:t>Less frequent feeding can slow this process and cause a delay in mom’s milk production</a:t>
            </a:r>
          </a:p>
          <a:p>
            <a:r>
              <a:rPr lang="en-US" dirty="0"/>
              <a:t>Can be difficult to get baby interested in the breast again</a:t>
            </a:r>
          </a:p>
          <a:p>
            <a:pPr lvl="1"/>
            <a:r>
              <a:rPr lang="en-US" dirty="0"/>
              <a:t>The flow of milk from the bottle is faster than the breast. Some babies become hooked on this and may have difficulty becoming interested in the breast again</a:t>
            </a:r>
          </a:p>
        </p:txBody>
      </p:sp>
    </p:spTree>
    <p:extLst>
      <p:ext uri="{BB962C8B-B14F-4D97-AF65-F5344CB8AC3E}">
        <p14:creationId xmlns:p14="http://schemas.microsoft.com/office/powerpoint/2010/main" val="3430919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2B807D-6122-47ED-A0FF-0734C7CF4065}"/>
              </a:ext>
            </a:extLst>
          </p:cNvPr>
          <p:cNvSpPr>
            <a:spLocks noGrp="1"/>
          </p:cNvSpPr>
          <p:nvPr>
            <p:ph type="title"/>
          </p:nvPr>
        </p:nvSpPr>
        <p:spPr>
          <a:xfrm>
            <a:off x="457200" y="116632"/>
            <a:ext cx="8229600" cy="1143000"/>
          </a:xfrm>
        </p:spPr>
        <p:txBody>
          <a:bodyPr/>
          <a:lstStyle/>
          <a:p>
            <a:r>
              <a:rPr lang="en-US" dirty="0"/>
              <a:t>Is Baby Getting Enough?</a:t>
            </a:r>
          </a:p>
        </p:txBody>
      </p:sp>
      <p:sp>
        <p:nvSpPr>
          <p:cNvPr id="3" name="Content Placeholder 2">
            <a:extLst>
              <a:ext uri="{FF2B5EF4-FFF2-40B4-BE49-F238E27FC236}">
                <a16:creationId xmlns="" xmlns:a16="http://schemas.microsoft.com/office/drawing/2014/main" id="{B4146651-26E9-4364-BA53-D3ABECF3359B}"/>
              </a:ext>
            </a:extLst>
          </p:cNvPr>
          <p:cNvSpPr>
            <a:spLocks noGrp="1"/>
          </p:cNvSpPr>
          <p:nvPr>
            <p:ph idx="1"/>
          </p:nvPr>
        </p:nvSpPr>
        <p:spPr>
          <a:xfrm>
            <a:off x="457200" y="1185640"/>
            <a:ext cx="8229600" cy="2227386"/>
          </a:xfrm>
        </p:spPr>
        <p:txBody>
          <a:bodyPr>
            <a:normAutofit/>
          </a:bodyPr>
          <a:lstStyle/>
          <a:p>
            <a:r>
              <a:rPr lang="en-US" dirty="0"/>
              <a:t>Less than 5% of women aren’t able to produce enough milk for their baby, so the chances are really low that this is a </a:t>
            </a:r>
            <a:r>
              <a:rPr lang="en-US" dirty="0" smtClean="0"/>
              <a:t>problem for you</a:t>
            </a:r>
            <a:endParaRPr lang="en-US" dirty="0"/>
          </a:p>
          <a:p>
            <a:r>
              <a:rPr lang="en-US" dirty="0"/>
              <a:t>But how can I tell they are getting enough?</a:t>
            </a:r>
          </a:p>
        </p:txBody>
      </p:sp>
      <p:sp>
        <p:nvSpPr>
          <p:cNvPr id="4" name="Content Placeholder 2">
            <a:extLst>
              <a:ext uri="{FF2B5EF4-FFF2-40B4-BE49-F238E27FC236}">
                <a16:creationId xmlns="" xmlns:a16="http://schemas.microsoft.com/office/drawing/2014/main" id="{1C76610A-98C5-44D6-8605-5546F8CD528D}"/>
              </a:ext>
            </a:extLst>
          </p:cNvPr>
          <p:cNvSpPr txBox="1">
            <a:spLocks/>
          </p:cNvSpPr>
          <p:nvPr/>
        </p:nvSpPr>
        <p:spPr>
          <a:xfrm>
            <a:off x="631012" y="3517627"/>
            <a:ext cx="3960440" cy="33403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Good Ways</a:t>
            </a:r>
          </a:p>
          <a:p>
            <a:r>
              <a:rPr lang="en-US" dirty="0"/>
              <a:t>Weight</a:t>
            </a:r>
          </a:p>
          <a:p>
            <a:r>
              <a:rPr lang="en-US" dirty="0"/>
              <a:t>Wet diapers</a:t>
            </a:r>
          </a:p>
          <a:p>
            <a:r>
              <a:rPr lang="en-US" dirty="0"/>
              <a:t>Dirty diapers</a:t>
            </a:r>
          </a:p>
          <a:p>
            <a:r>
              <a:rPr lang="en-US" dirty="0"/>
              <a:t>Baby’s behavior</a:t>
            </a:r>
          </a:p>
          <a:p>
            <a:endParaRPr lang="en-US" dirty="0"/>
          </a:p>
        </p:txBody>
      </p:sp>
      <p:sp>
        <p:nvSpPr>
          <p:cNvPr id="5" name="Content Placeholder 2">
            <a:extLst>
              <a:ext uri="{FF2B5EF4-FFF2-40B4-BE49-F238E27FC236}">
                <a16:creationId xmlns="" xmlns:a16="http://schemas.microsoft.com/office/drawing/2014/main" id="{442E305B-CE38-44C2-A3DA-DD9D187DC2C2}"/>
              </a:ext>
            </a:extLst>
          </p:cNvPr>
          <p:cNvSpPr txBox="1">
            <a:spLocks/>
          </p:cNvSpPr>
          <p:nvPr/>
        </p:nvSpPr>
        <p:spPr>
          <a:xfrm>
            <a:off x="4591452" y="3581326"/>
            <a:ext cx="3960440" cy="33403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Bad Ways</a:t>
            </a:r>
          </a:p>
          <a:p>
            <a:r>
              <a:rPr lang="en-US" dirty="0"/>
              <a:t>Time</a:t>
            </a:r>
          </a:p>
          <a:p>
            <a:r>
              <a:rPr lang="en-US" dirty="0"/>
              <a:t>Pumping</a:t>
            </a:r>
          </a:p>
          <a:p>
            <a:r>
              <a:rPr lang="en-US" dirty="0"/>
              <a:t>Breast fullness</a:t>
            </a:r>
          </a:p>
          <a:p>
            <a:r>
              <a:rPr lang="en-US" dirty="0"/>
              <a:t>Bottle after feeds</a:t>
            </a:r>
          </a:p>
        </p:txBody>
      </p:sp>
    </p:spTree>
    <p:extLst>
      <p:ext uri="{BB962C8B-B14F-4D97-AF65-F5344CB8AC3E}">
        <p14:creationId xmlns:p14="http://schemas.microsoft.com/office/powerpoint/2010/main" val="226028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Breastfeed?</a:t>
            </a:r>
          </a:p>
        </p:txBody>
      </p:sp>
      <p:sp>
        <p:nvSpPr>
          <p:cNvPr id="4" name="Rectangle 3"/>
          <p:cNvSpPr>
            <a:spLocks noGrp="1" noChangeArrowheads="1"/>
          </p:cNvSpPr>
          <p:nvPr>
            <p:ph idx="1"/>
          </p:nvPr>
        </p:nvSpPr>
        <p:spPr/>
        <p:txBody>
          <a:bodyPr>
            <a:normAutofit lnSpcReduction="10000"/>
          </a:bodyPr>
          <a:lstStyle/>
          <a:p>
            <a:r>
              <a:rPr lang="en-US" altLang="en-US" dirty="0"/>
              <a:t>Benefits for baby</a:t>
            </a:r>
          </a:p>
          <a:p>
            <a:pPr lvl="1"/>
            <a:r>
              <a:rPr lang="en-US" altLang="en-US" dirty="0"/>
              <a:t>Easy to digest</a:t>
            </a:r>
          </a:p>
          <a:p>
            <a:pPr lvl="1"/>
            <a:r>
              <a:rPr lang="en-US" altLang="en-US" dirty="0"/>
              <a:t>Ideal nutritional choice</a:t>
            </a:r>
          </a:p>
          <a:p>
            <a:pPr lvl="1"/>
            <a:r>
              <a:rPr lang="en-US" altLang="en-US" dirty="0"/>
              <a:t>Grows with baby</a:t>
            </a:r>
          </a:p>
          <a:p>
            <a:pPr lvl="1"/>
            <a:r>
              <a:rPr lang="en-US" altLang="en-US" dirty="0"/>
              <a:t>Reduces risks of ear, chest and stomach </a:t>
            </a:r>
            <a:r>
              <a:rPr lang="en-US" altLang="en-US" dirty="0" smtClean="0"/>
              <a:t>infections</a:t>
            </a:r>
            <a:endParaRPr lang="en-US" altLang="en-US" dirty="0"/>
          </a:p>
          <a:p>
            <a:pPr lvl="1"/>
            <a:r>
              <a:rPr lang="en-US" altLang="en-US" dirty="0"/>
              <a:t>Reduces risks of asthma and allergies</a:t>
            </a:r>
          </a:p>
          <a:p>
            <a:pPr lvl="1"/>
            <a:r>
              <a:rPr lang="en-US" altLang="en-US" dirty="0"/>
              <a:t>Reduces risks of obesity and diabetes</a:t>
            </a:r>
          </a:p>
          <a:p>
            <a:pPr lvl="1"/>
            <a:r>
              <a:rPr lang="en-US" altLang="en-US" dirty="0"/>
              <a:t>Introduction to family foods</a:t>
            </a:r>
          </a:p>
          <a:p>
            <a:pPr lvl="1"/>
            <a:r>
              <a:rPr lang="en-US" altLang="en-US" dirty="0"/>
              <a:t>More quiet time with mom</a:t>
            </a:r>
          </a:p>
        </p:txBody>
      </p:sp>
      <p:sp>
        <p:nvSpPr>
          <p:cNvPr id="3" name="Oval 2"/>
          <p:cNvSpPr/>
          <p:nvPr/>
        </p:nvSpPr>
        <p:spPr>
          <a:xfrm>
            <a:off x="5940152" y="1148448"/>
            <a:ext cx="2160240" cy="223224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20136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4CC128-7C6B-4CAE-9D1D-45212822CE3D}"/>
              </a:ext>
            </a:extLst>
          </p:cNvPr>
          <p:cNvSpPr>
            <a:spLocks noGrp="1"/>
          </p:cNvSpPr>
          <p:nvPr>
            <p:ph type="title"/>
          </p:nvPr>
        </p:nvSpPr>
        <p:spPr>
          <a:xfrm>
            <a:off x="457199" y="0"/>
            <a:ext cx="8229600" cy="1143000"/>
          </a:xfrm>
        </p:spPr>
        <p:txBody>
          <a:bodyPr/>
          <a:lstStyle/>
          <a:p>
            <a:r>
              <a:rPr lang="en-US" dirty="0"/>
              <a:t>Expected Diapers</a:t>
            </a:r>
          </a:p>
        </p:txBody>
      </p:sp>
      <p:pic>
        <p:nvPicPr>
          <p:cNvPr id="3074" name="Picture 2" descr="Image result for meconium">
            <a:extLst>
              <a:ext uri="{FF2B5EF4-FFF2-40B4-BE49-F238E27FC236}">
                <a16:creationId xmlns="" xmlns:a16="http://schemas.microsoft.com/office/drawing/2014/main" id="{3DFE58D1-8B83-49A5-914A-8CB5542504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500" y="4725144"/>
            <a:ext cx="4608512" cy="18994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397815854"/>
              </p:ext>
            </p:extLst>
          </p:nvPr>
        </p:nvGraphicFramePr>
        <p:xfrm>
          <a:off x="1475656" y="1268760"/>
          <a:ext cx="6096000" cy="3043704"/>
        </p:xfrm>
        <a:graphic>
          <a:graphicData uri="http://schemas.openxmlformats.org/drawingml/2006/table">
            <a:tbl>
              <a:tblPr firstRow="1" bandRow="1">
                <a:tableStyleId>{F5AB1C69-6EDB-4FF4-983F-18BD219EF322}</a:tableStyleId>
              </a:tblPr>
              <a:tblGrid>
                <a:gridCol w="2032000"/>
                <a:gridCol w="2032000"/>
                <a:gridCol w="2032000"/>
              </a:tblGrid>
              <a:tr h="447824">
                <a:tc gridSpan="3">
                  <a:txBody>
                    <a:bodyPr/>
                    <a:lstStyle/>
                    <a:p>
                      <a:pPr algn="ctr"/>
                      <a:r>
                        <a:rPr lang="en-CA" dirty="0" smtClean="0"/>
                        <a:t>Minimum number of diapers to expect in 24 hours</a:t>
                      </a:r>
                      <a:endParaRPr lang="en-CA" dirty="0"/>
                    </a:p>
                  </a:txBody>
                  <a:tcPr/>
                </a:tc>
                <a:tc hMerge="1">
                  <a:txBody>
                    <a:bodyPr/>
                    <a:lstStyle/>
                    <a:p>
                      <a:endParaRPr lang="en-CA" dirty="0"/>
                    </a:p>
                  </a:txBody>
                  <a:tcPr/>
                </a:tc>
                <a:tc hMerge="1">
                  <a:txBody>
                    <a:bodyPr/>
                    <a:lstStyle/>
                    <a:p>
                      <a:endParaRPr lang="en-CA" dirty="0"/>
                    </a:p>
                  </a:txBody>
                  <a:tcPr/>
                </a:tc>
              </a:tr>
              <a:tr h="370840">
                <a:tc>
                  <a:txBody>
                    <a:bodyPr/>
                    <a:lstStyle/>
                    <a:p>
                      <a:pPr algn="ctr"/>
                      <a:r>
                        <a:rPr lang="en-CA" b="1" dirty="0" smtClean="0">
                          <a:solidFill>
                            <a:schemeClr val="accent3">
                              <a:lumMod val="50000"/>
                            </a:schemeClr>
                          </a:solidFill>
                        </a:rPr>
                        <a:t>Age in days</a:t>
                      </a:r>
                      <a:endParaRPr lang="en-CA" b="1" dirty="0">
                        <a:solidFill>
                          <a:schemeClr val="accent3">
                            <a:lumMod val="50000"/>
                          </a:schemeClr>
                        </a:solidFill>
                      </a:endParaRPr>
                    </a:p>
                  </a:txBody>
                  <a:tcPr/>
                </a:tc>
                <a:tc>
                  <a:txBody>
                    <a:bodyPr/>
                    <a:lstStyle/>
                    <a:p>
                      <a:pPr algn="ctr"/>
                      <a:r>
                        <a:rPr lang="en-CA" b="1" dirty="0" smtClean="0">
                          <a:solidFill>
                            <a:schemeClr val="accent3">
                              <a:lumMod val="50000"/>
                            </a:schemeClr>
                          </a:solidFill>
                        </a:rPr>
                        <a:t>Wet diapers</a:t>
                      </a:r>
                      <a:endParaRPr lang="en-CA" b="1" dirty="0">
                        <a:solidFill>
                          <a:schemeClr val="accent3">
                            <a:lumMod val="50000"/>
                          </a:schemeClr>
                        </a:solidFill>
                      </a:endParaRPr>
                    </a:p>
                  </a:txBody>
                  <a:tcPr/>
                </a:tc>
                <a:tc>
                  <a:txBody>
                    <a:bodyPr/>
                    <a:lstStyle/>
                    <a:p>
                      <a:pPr algn="ctr"/>
                      <a:r>
                        <a:rPr lang="en-CA" b="1" dirty="0" smtClean="0">
                          <a:solidFill>
                            <a:schemeClr val="accent3">
                              <a:lumMod val="50000"/>
                            </a:schemeClr>
                          </a:solidFill>
                        </a:rPr>
                        <a:t>Dirty diapers</a:t>
                      </a:r>
                      <a:endParaRPr lang="en-CA" b="1" dirty="0">
                        <a:solidFill>
                          <a:schemeClr val="accent3">
                            <a:lumMod val="50000"/>
                          </a:schemeClr>
                        </a:solidFill>
                      </a:endParaRPr>
                    </a:p>
                  </a:txBody>
                  <a:tcPr/>
                </a:tc>
              </a:tr>
              <a:tr h="370840">
                <a:tc>
                  <a:txBody>
                    <a:bodyPr/>
                    <a:lstStyle/>
                    <a:p>
                      <a:pPr algn="ctr"/>
                      <a:r>
                        <a:rPr lang="en-CA" dirty="0" smtClean="0"/>
                        <a:t>1</a:t>
                      </a:r>
                      <a:endParaRPr lang="en-CA" dirty="0"/>
                    </a:p>
                  </a:txBody>
                  <a:tcPr/>
                </a:tc>
                <a:tc>
                  <a:txBody>
                    <a:bodyPr/>
                    <a:lstStyle/>
                    <a:p>
                      <a:pPr algn="ctr"/>
                      <a:r>
                        <a:rPr lang="en-CA" dirty="0" smtClean="0"/>
                        <a:t>1</a:t>
                      </a:r>
                      <a:endParaRPr lang="en-CA" dirty="0"/>
                    </a:p>
                  </a:txBody>
                  <a:tcPr/>
                </a:tc>
                <a:tc>
                  <a:txBody>
                    <a:bodyPr/>
                    <a:lstStyle/>
                    <a:p>
                      <a:pPr algn="ctr"/>
                      <a:r>
                        <a:rPr lang="en-CA" dirty="0" smtClean="0"/>
                        <a:t>1</a:t>
                      </a:r>
                      <a:endParaRPr lang="en-CA" dirty="0"/>
                    </a:p>
                  </a:txBody>
                  <a:tcPr/>
                </a:tc>
              </a:tr>
              <a:tr h="370840">
                <a:tc>
                  <a:txBody>
                    <a:bodyPr/>
                    <a:lstStyle/>
                    <a:p>
                      <a:pPr algn="ctr"/>
                      <a:r>
                        <a:rPr lang="en-CA" dirty="0" smtClean="0"/>
                        <a:t>2</a:t>
                      </a:r>
                      <a:endParaRPr lang="en-CA" dirty="0"/>
                    </a:p>
                  </a:txBody>
                  <a:tcPr/>
                </a:tc>
                <a:tc>
                  <a:txBody>
                    <a:bodyPr/>
                    <a:lstStyle/>
                    <a:p>
                      <a:pPr algn="ctr"/>
                      <a:r>
                        <a:rPr lang="en-CA" dirty="0" smtClean="0"/>
                        <a:t>2</a:t>
                      </a:r>
                      <a:endParaRPr lang="en-CA" dirty="0"/>
                    </a:p>
                  </a:txBody>
                  <a:tcPr/>
                </a:tc>
                <a:tc>
                  <a:txBody>
                    <a:bodyPr/>
                    <a:lstStyle/>
                    <a:p>
                      <a:pPr algn="ctr"/>
                      <a:r>
                        <a:rPr lang="en-CA" dirty="0" smtClean="0"/>
                        <a:t>1</a:t>
                      </a:r>
                      <a:endParaRPr lang="en-CA" dirty="0"/>
                    </a:p>
                  </a:txBody>
                  <a:tcPr/>
                </a:tc>
              </a:tr>
              <a:tr h="370840">
                <a:tc>
                  <a:txBody>
                    <a:bodyPr/>
                    <a:lstStyle/>
                    <a:p>
                      <a:pPr algn="ctr"/>
                      <a:r>
                        <a:rPr lang="en-CA" dirty="0" smtClean="0"/>
                        <a:t>3</a:t>
                      </a:r>
                      <a:endParaRPr lang="en-CA" dirty="0"/>
                    </a:p>
                  </a:txBody>
                  <a:tcPr/>
                </a:tc>
                <a:tc>
                  <a:txBody>
                    <a:bodyPr/>
                    <a:lstStyle/>
                    <a:p>
                      <a:pPr algn="ctr"/>
                      <a:r>
                        <a:rPr lang="en-CA" dirty="0" smtClean="0"/>
                        <a:t>3</a:t>
                      </a:r>
                      <a:endParaRPr lang="en-CA" dirty="0"/>
                    </a:p>
                  </a:txBody>
                  <a:tcPr/>
                </a:tc>
                <a:tc>
                  <a:txBody>
                    <a:bodyPr/>
                    <a:lstStyle/>
                    <a:p>
                      <a:pPr algn="ctr"/>
                      <a:r>
                        <a:rPr lang="en-CA" dirty="0" smtClean="0"/>
                        <a:t>2</a:t>
                      </a:r>
                      <a:endParaRPr lang="en-CA" dirty="0"/>
                    </a:p>
                  </a:txBody>
                  <a:tcPr/>
                </a:tc>
              </a:tr>
              <a:tr h="370840">
                <a:tc>
                  <a:txBody>
                    <a:bodyPr/>
                    <a:lstStyle/>
                    <a:p>
                      <a:pPr algn="ctr"/>
                      <a:r>
                        <a:rPr lang="en-CA" dirty="0" smtClean="0"/>
                        <a:t>4</a:t>
                      </a:r>
                      <a:endParaRPr lang="en-CA" dirty="0"/>
                    </a:p>
                  </a:txBody>
                  <a:tcPr/>
                </a:tc>
                <a:tc>
                  <a:txBody>
                    <a:bodyPr/>
                    <a:lstStyle/>
                    <a:p>
                      <a:pPr algn="ctr"/>
                      <a:r>
                        <a:rPr lang="en-CA" dirty="0" smtClean="0"/>
                        <a:t>4</a:t>
                      </a:r>
                      <a:endParaRPr lang="en-CA" dirty="0"/>
                    </a:p>
                  </a:txBody>
                  <a:tcPr/>
                </a:tc>
                <a:tc>
                  <a:txBody>
                    <a:bodyPr/>
                    <a:lstStyle/>
                    <a:p>
                      <a:pPr algn="ctr"/>
                      <a:r>
                        <a:rPr lang="en-CA" dirty="0" smtClean="0"/>
                        <a:t>2</a:t>
                      </a:r>
                      <a:endParaRPr lang="en-CA" dirty="0"/>
                    </a:p>
                  </a:txBody>
                  <a:tcPr/>
                </a:tc>
              </a:tr>
              <a:tr h="370840">
                <a:tc>
                  <a:txBody>
                    <a:bodyPr/>
                    <a:lstStyle/>
                    <a:p>
                      <a:pPr algn="ctr"/>
                      <a:r>
                        <a:rPr lang="en-CA" dirty="0" smtClean="0"/>
                        <a:t>5</a:t>
                      </a:r>
                      <a:endParaRPr lang="en-CA" dirty="0"/>
                    </a:p>
                  </a:txBody>
                  <a:tcPr/>
                </a:tc>
                <a:tc>
                  <a:txBody>
                    <a:bodyPr/>
                    <a:lstStyle/>
                    <a:p>
                      <a:pPr algn="ctr"/>
                      <a:r>
                        <a:rPr lang="en-CA" dirty="0" smtClean="0"/>
                        <a:t>5</a:t>
                      </a:r>
                      <a:endParaRPr lang="en-CA" dirty="0"/>
                    </a:p>
                  </a:txBody>
                  <a:tcPr/>
                </a:tc>
                <a:tc>
                  <a:txBody>
                    <a:bodyPr/>
                    <a:lstStyle/>
                    <a:p>
                      <a:pPr algn="ctr"/>
                      <a:r>
                        <a:rPr lang="en-CA" dirty="0" smtClean="0"/>
                        <a:t>2-3</a:t>
                      </a:r>
                      <a:endParaRPr lang="en-CA" dirty="0"/>
                    </a:p>
                  </a:txBody>
                  <a:tcPr/>
                </a:tc>
              </a:tr>
              <a:tr h="370840">
                <a:tc>
                  <a:txBody>
                    <a:bodyPr/>
                    <a:lstStyle/>
                    <a:p>
                      <a:pPr algn="ctr"/>
                      <a:r>
                        <a:rPr lang="en-CA" dirty="0" smtClean="0"/>
                        <a:t>5+</a:t>
                      </a:r>
                      <a:endParaRPr lang="en-CA" dirty="0"/>
                    </a:p>
                  </a:txBody>
                  <a:tcPr/>
                </a:tc>
                <a:tc>
                  <a:txBody>
                    <a:bodyPr/>
                    <a:lstStyle/>
                    <a:p>
                      <a:pPr algn="ctr"/>
                      <a:r>
                        <a:rPr lang="en-CA" dirty="0" smtClean="0"/>
                        <a:t>5-6</a:t>
                      </a:r>
                      <a:endParaRPr lang="en-CA" dirty="0"/>
                    </a:p>
                  </a:txBody>
                  <a:tcPr/>
                </a:tc>
                <a:tc>
                  <a:txBody>
                    <a:bodyPr/>
                    <a:lstStyle/>
                    <a:p>
                      <a:pPr algn="ctr"/>
                      <a:r>
                        <a:rPr lang="en-CA" dirty="0" smtClean="0"/>
                        <a:t>2-3</a:t>
                      </a:r>
                      <a:endParaRPr lang="en-CA" dirty="0"/>
                    </a:p>
                  </a:txBody>
                  <a:tcPr/>
                </a:tc>
              </a:tr>
            </a:tbl>
          </a:graphicData>
        </a:graphic>
      </p:graphicFrame>
    </p:spTree>
    <p:extLst>
      <p:ext uri="{BB962C8B-B14F-4D97-AF65-F5344CB8AC3E}">
        <p14:creationId xmlns:p14="http://schemas.microsoft.com/office/powerpoint/2010/main" val="2343900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7AE988-219E-40E6-8B7D-910BB7E09533}"/>
              </a:ext>
            </a:extLst>
          </p:cNvPr>
          <p:cNvSpPr>
            <a:spLocks noGrp="1"/>
          </p:cNvSpPr>
          <p:nvPr>
            <p:ph type="title"/>
          </p:nvPr>
        </p:nvSpPr>
        <p:spPr/>
        <p:txBody>
          <a:bodyPr/>
          <a:lstStyle/>
          <a:p>
            <a:r>
              <a:rPr lang="en-US" dirty="0"/>
              <a:t>Breastfeeding Problems</a:t>
            </a:r>
          </a:p>
        </p:txBody>
      </p:sp>
      <p:sp>
        <p:nvSpPr>
          <p:cNvPr id="3" name="Content Placeholder 2">
            <a:extLst>
              <a:ext uri="{FF2B5EF4-FFF2-40B4-BE49-F238E27FC236}">
                <a16:creationId xmlns="" xmlns:a16="http://schemas.microsoft.com/office/drawing/2014/main" id="{BA948355-BE8B-4057-9FCB-DCDEDBF37BEC}"/>
              </a:ext>
            </a:extLst>
          </p:cNvPr>
          <p:cNvSpPr>
            <a:spLocks noGrp="1"/>
          </p:cNvSpPr>
          <p:nvPr>
            <p:ph idx="1"/>
          </p:nvPr>
        </p:nvSpPr>
        <p:spPr>
          <a:xfrm>
            <a:off x="457200" y="1600200"/>
            <a:ext cx="8229600" cy="5141168"/>
          </a:xfrm>
        </p:spPr>
        <p:txBody>
          <a:bodyPr>
            <a:normAutofit lnSpcReduction="10000"/>
          </a:bodyPr>
          <a:lstStyle/>
          <a:p>
            <a:r>
              <a:rPr lang="en-US" dirty="0"/>
              <a:t>92% of women reported at least 1 breastfeeding problem by day 3</a:t>
            </a:r>
          </a:p>
          <a:p>
            <a:pPr lvl="1"/>
            <a:r>
              <a:rPr lang="en-US" dirty="0"/>
              <a:t>Don’t panic, but know you’re not alone if you are struggling</a:t>
            </a:r>
          </a:p>
          <a:p>
            <a:pPr lvl="1"/>
            <a:r>
              <a:rPr lang="en-US" dirty="0"/>
              <a:t>Most problems have simple fixes</a:t>
            </a:r>
          </a:p>
          <a:p>
            <a:pPr lvl="1"/>
            <a:r>
              <a:rPr lang="en-US" dirty="0"/>
              <a:t>If you’re having a problem go back to the basics – Skin to skin, proper positioning, good latch</a:t>
            </a:r>
          </a:p>
          <a:p>
            <a:pPr lvl="1"/>
            <a:r>
              <a:rPr lang="en-US" dirty="0"/>
              <a:t>Most common problems are sore </a:t>
            </a:r>
            <a:r>
              <a:rPr lang="en-US" dirty="0" smtClean="0"/>
              <a:t>nipples and </a:t>
            </a:r>
            <a:r>
              <a:rPr lang="en-US" dirty="0"/>
              <a:t>concerns baby isn’t getting enough</a:t>
            </a:r>
          </a:p>
          <a:p>
            <a:pPr lvl="1"/>
            <a:r>
              <a:rPr lang="en-US" dirty="0"/>
              <a:t>Find support from a lactation consultant </a:t>
            </a:r>
            <a:r>
              <a:rPr lang="en-US" dirty="0" smtClean="0"/>
              <a:t>or community health nurse to </a:t>
            </a:r>
            <a:r>
              <a:rPr lang="en-US" dirty="0"/>
              <a:t>help solve problems</a:t>
            </a:r>
          </a:p>
        </p:txBody>
      </p:sp>
    </p:spTree>
    <p:extLst>
      <p:ext uri="{BB962C8B-B14F-4D97-AF65-F5344CB8AC3E}">
        <p14:creationId xmlns:p14="http://schemas.microsoft.com/office/powerpoint/2010/main" val="44888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2A268E-0BFE-4199-82A8-B5A19F83220E}"/>
              </a:ext>
            </a:extLst>
          </p:cNvPr>
          <p:cNvSpPr>
            <a:spLocks noGrp="1"/>
          </p:cNvSpPr>
          <p:nvPr>
            <p:ph type="title"/>
          </p:nvPr>
        </p:nvSpPr>
        <p:spPr/>
        <p:txBody>
          <a:bodyPr/>
          <a:lstStyle/>
          <a:p>
            <a:r>
              <a:rPr lang="en-US" dirty="0"/>
              <a:t>Sore Nipples</a:t>
            </a:r>
          </a:p>
        </p:txBody>
      </p:sp>
      <p:sp>
        <p:nvSpPr>
          <p:cNvPr id="3" name="Content Placeholder 2">
            <a:extLst>
              <a:ext uri="{FF2B5EF4-FFF2-40B4-BE49-F238E27FC236}">
                <a16:creationId xmlns="" xmlns:a16="http://schemas.microsoft.com/office/drawing/2014/main" id="{B294C70E-6C99-48D8-9805-21F9400B9105}"/>
              </a:ext>
            </a:extLst>
          </p:cNvPr>
          <p:cNvSpPr>
            <a:spLocks noGrp="1"/>
          </p:cNvSpPr>
          <p:nvPr>
            <p:ph idx="1"/>
          </p:nvPr>
        </p:nvSpPr>
        <p:spPr>
          <a:xfrm>
            <a:off x="457200" y="1600200"/>
            <a:ext cx="8229600" cy="4525963"/>
          </a:xfrm>
        </p:spPr>
        <p:txBody>
          <a:bodyPr>
            <a:normAutofit fontScale="77500" lnSpcReduction="20000"/>
          </a:bodyPr>
          <a:lstStyle/>
          <a:p>
            <a:r>
              <a:rPr lang="en-US" dirty="0"/>
              <a:t>Tender vs. sore?</a:t>
            </a:r>
          </a:p>
          <a:p>
            <a:pPr lvl="1"/>
            <a:r>
              <a:rPr lang="en-US" dirty="0"/>
              <a:t>Tender in the first days with the first few sucks is normal, should improve</a:t>
            </a:r>
          </a:p>
          <a:p>
            <a:pPr lvl="1"/>
            <a:r>
              <a:rPr lang="en-US" dirty="0"/>
              <a:t>True pain is not – when your toes curl or you feel the need to pull away</a:t>
            </a:r>
          </a:p>
          <a:p>
            <a:r>
              <a:rPr lang="en-US" dirty="0"/>
              <a:t>Back to the basics</a:t>
            </a:r>
          </a:p>
          <a:p>
            <a:pPr lvl="1"/>
            <a:r>
              <a:rPr lang="en-US" dirty="0"/>
              <a:t>Have a nurse or lactation consultant assess the latch</a:t>
            </a:r>
          </a:p>
          <a:p>
            <a:pPr lvl="1"/>
            <a:r>
              <a:rPr lang="en-US" dirty="0"/>
              <a:t>Remember what we discussed earlier, signs of a good latch</a:t>
            </a:r>
          </a:p>
          <a:p>
            <a:r>
              <a:rPr lang="en-US" dirty="0"/>
              <a:t>Nipple creams?</a:t>
            </a:r>
          </a:p>
          <a:p>
            <a:pPr lvl="1"/>
            <a:r>
              <a:rPr lang="en-US" dirty="0"/>
              <a:t>Expressed breastmilk on the nipples is as effective or more effective than creams</a:t>
            </a:r>
          </a:p>
          <a:p>
            <a:pPr marL="0" indent="0" algn="ctr">
              <a:buNone/>
            </a:pPr>
            <a:r>
              <a:rPr lang="en-US" dirty="0"/>
              <a:t>For most women sore nipples resolve to satisfactory levels by 7-10 days</a:t>
            </a:r>
          </a:p>
        </p:txBody>
      </p:sp>
    </p:spTree>
    <p:extLst>
      <p:ext uri="{BB962C8B-B14F-4D97-AF65-F5344CB8AC3E}">
        <p14:creationId xmlns:p14="http://schemas.microsoft.com/office/powerpoint/2010/main" val="2894985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3A6EFE-73D5-4BEB-B96B-41966FCEAB40}"/>
              </a:ext>
            </a:extLst>
          </p:cNvPr>
          <p:cNvSpPr>
            <a:spLocks noGrp="1"/>
          </p:cNvSpPr>
          <p:nvPr>
            <p:ph type="title"/>
          </p:nvPr>
        </p:nvSpPr>
        <p:spPr/>
        <p:txBody>
          <a:bodyPr/>
          <a:lstStyle/>
          <a:p>
            <a:r>
              <a:rPr lang="en-US" dirty="0"/>
              <a:t>Baby Won’t Latch</a:t>
            </a:r>
          </a:p>
        </p:txBody>
      </p:sp>
      <p:sp>
        <p:nvSpPr>
          <p:cNvPr id="3" name="Content Placeholder 2">
            <a:extLst>
              <a:ext uri="{FF2B5EF4-FFF2-40B4-BE49-F238E27FC236}">
                <a16:creationId xmlns="" xmlns:a16="http://schemas.microsoft.com/office/drawing/2014/main" id="{C551C602-999D-438D-B457-5F243BA61B91}"/>
              </a:ext>
            </a:extLst>
          </p:cNvPr>
          <p:cNvSpPr>
            <a:spLocks noGrp="1"/>
          </p:cNvSpPr>
          <p:nvPr>
            <p:ph idx="1"/>
          </p:nvPr>
        </p:nvSpPr>
        <p:spPr/>
        <p:txBody>
          <a:bodyPr>
            <a:normAutofit fontScale="92500" lnSpcReduction="10000"/>
          </a:bodyPr>
          <a:lstStyle/>
          <a:p>
            <a:r>
              <a:rPr lang="en-US" dirty="0"/>
              <a:t>Many different reasons baby won’t latch</a:t>
            </a:r>
          </a:p>
          <a:p>
            <a:r>
              <a:rPr lang="en-US" dirty="0"/>
              <a:t>Most can be resolved by going back to the basics</a:t>
            </a:r>
          </a:p>
          <a:p>
            <a:pPr lvl="1"/>
            <a:r>
              <a:rPr lang="en-US" dirty="0"/>
              <a:t>Spend as much time as possible with baby skin to skin (Ask your partner, family or friends to help with care of older children, household chores etc.)</a:t>
            </a:r>
          </a:p>
          <a:p>
            <a:pPr lvl="1"/>
            <a:r>
              <a:rPr lang="en-US" dirty="0"/>
              <a:t>Watch for early signs of hunger and offer the breast on demand</a:t>
            </a:r>
          </a:p>
          <a:p>
            <a:pPr lvl="1"/>
            <a:r>
              <a:rPr lang="en-US" dirty="0"/>
              <a:t>Avoid bottles whenever possible</a:t>
            </a:r>
          </a:p>
          <a:p>
            <a:pPr lvl="1"/>
            <a:r>
              <a:rPr lang="en-US" dirty="0"/>
              <a:t>See a community health nurse or lactation consultant for extra help</a:t>
            </a:r>
          </a:p>
        </p:txBody>
      </p:sp>
    </p:spTree>
    <p:extLst>
      <p:ext uri="{BB962C8B-B14F-4D97-AF65-F5344CB8AC3E}">
        <p14:creationId xmlns:p14="http://schemas.microsoft.com/office/powerpoint/2010/main" val="41596521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47245D-08F1-4FCA-B52A-9A9295863828}"/>
              </a:ext>
            </a:extLst>
          </p:cNvPr>
          <p:cNvSpPr>
            <a:spLocks noGrp="1"/>
          </p:cNvSpPr>
          <p:nvPr>
            <p:ph type="title"/>
          </p:nvPr>
        </p:nvSpPr>
        <p:spPr>
          <a:xfrm>
            <a:off x="457200" y="160337"/>
            <a:ext cx="8229600" cy="1143000"/>
          </a:xfrm>
        </p:spPr>
        <p:txBody>
          <a:bodyPr/>
          <a:lstStyle/>
          <a:p>
            <a:r>
              <a:rPr lang="en-US" dirty="0"/>
              <a:t>Medical Reasons to Supplement</a:t>
            </a:r>
          </a:p>
        </p:txBody>
      </p:sp>
      <p:sp>
        <p:nvSpPr>
          <p:cNvPr id="3" name="Content Placeholder 2">
            <a:extLst>
              <a:ext uri="{FF2B5EF4-FFF2-40B4-BE49-F238E27FC236}">
                <a16:creationId xmlns="" xmlns:a16="http://schemas.microsoft.com/office/drawing/2014/main" id="{19C01075-3D53-42F8-B291-7D893B8D38FD}"/>
              </a:ext>
            </a:extLst>
          </p:cNvPr>
          <p:cNvSpPr>
            <a:spLocks noGrp="1"/>
          </p:cNvSpPr>
          <p:nvPr>
            <p:ph idx="1"/>
          </p:nvPr>
        </p:nvSpPr>
        <p:spPr>
          <a:xfrm>
            <a:off x="457200" y="1305649"/>
            <a:ext cx="8229600" cy="5219695"/>
          </a:xfrm>
        </p:spPr>
        <p:txBody>
          <a:bodyPr>
            <a:normAutofit lnSpcReduction="10000"/>
          </a:bodyPr>
          <a:lstStyle/>
          <a:p>
            <a:r>
              <a:rPr lang="en-US" dirty="0"/>
              <a:t>Sometimes babies may need to be supplemented for a medical reason such as;</a:t>
            </a:r>
          </a:p>
          <a:p>
            <a:pPr lvl="1"/>
            <a:r>
              <a:rPr lang="en-US" dirty="0"/>
              <a:t>Low birth weight or premature</a:t>
            </a:r>
          </a:p>
          <a:p>
            <a:pPr lvl="1"/>
            <a:r>
              <a:rPr lang="en-US" dirty="0"/>
              <a:t>Low blood sugar</a:t>
            </a:r>
          </a:p>
          <a:p>
            <a:pPr lvl="1"/>
            <a:r>
              <a:rPr lang="en-US" dirty="0"/>
              <a:t>Some metabolic disorders (rare)</a:t>
            </a:r>
          </a:p>
          <a:p>
            <a:pPr lvl="1"/>
            <a:r>
              <a:rPr lang="en-US" dirty="0"/>
              <a:t>Dehydration</a:t>
            </a:r>
          </a:p>
          <a:p>
            <a:pPr lvl="1"/>
            <a:r>
              <a:rPr lang="en-US" dirty="0"/>
              <a:t>Losing too much weight (&gt;7-10%)</a:t>
            </a:r>
          </a:p>
          <a:p>
            <a:pPr lvl="1"/>
            <a:r>
              <a:rPr lang="en-US" dirty="0"/>
              <a:t>Jaundice</a:t>
            </a:r>
          </a:p>
          <a:p>
            <a:r>
              <a:rPr lang="en-US" dirty="0"/>
              <a:t>If baby does need to be supplemented the first choice is your own breastmilk, second is </a:t>
            </a:r>
            <a:r>
              <a:rPr lang="en-US" dirty="0" smtClean="0"/>
              <a:t>donor breastmilk, </a:t>
            </a:r>
            <a:r>
              <a:rPr lang="en-US" dirty="0"/>
              <a:t>third is formula</a:t>
            </a:r>
          </a:p>
        </p:txBody>
      </p:sp>
    </p:spTree>
    <p:extLst>
      <p:ext uri="{BB962C8B-B14F-4D97-AF65-F5344CB8AC3E}">
        <p14:creationId xmlns:p14="http://schemas.microsoft.com/office/powerpoint/2010/main" val="7060398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Supplementing with your own breastmilk</a:t>
            </a:r>
            <a:endParaRPr lang="en-CA" dirty="0"/>
          </a:p>
        </p:txBody>
      </p:sp>
      <p:sp>
        <p:nvSpPr>
          <p:cNvPr id="3" name="Content Placeholder 2"/>
          <p:cNvSpPr>
            <a:spLocks noGrp="1"/>
          </p:cNvSpPr>
          <p:nvPr>
            <p:ph idx="1"/>
          </p:nvPr>
        </p:nvSpPr>
        <p:spPr>
          <a:xfrm>
            <a:off x="457200" y="1600200"/>
            <a:ext cx="3682752" cy="4637112"/>
          </a:xfrm>
        </p:spPr>
        <p:txBody>
          <a:bodyPr/>
          <a:lstStyle/>
          <a:p>
            <a:r>
              <a:rPr lang="en-CA" dirty="0" smtClean="0"/>
              <a:t>Breast pumps</a:t>
            </a:r>
            <a:endParaRPr lang="en-CA" dirty="0"/>
          </a:p>
        </p:txBody>
      </p:sp>
      <p:pic>
        <p:nvPicPr>
          <p:cNvPr id="6" name="Picture 2" descr="Image result for breastpu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2923433"/>
            <a:ext cx="3240360" cy="32373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457376" y="1628800"/>
            <a:ext cx="3682752" cy="4637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smtClean="0"/>
              <a:t>Hand expression</a:t>
            </a:r>
            <a:endParaRPr lang="en-CA" dirty="0"/>
          </a:p>
        </p:txBody>
      </p:sp>
      <p:sp>
        <p:nvSpPr>
          <p:cNvPr id="5" name="Oval 4"/>
          <p:cNvSpPr/>
          <p:nvPr/>
        </p:nvSpPr>
        <p:spPr>
          <a:xfrm>
            <a:off x="5264691" y="2923433"/>
            <a:ext cx="2848048" cy="2808312"/>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090546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6293BC-B333-4C51-9FB3-09472C25B8A4}"/>
              </a:ext>
            </a:extLst>
          </p:cNvPr>
          <p:cNvSpPr>
            <a:spLocks noGrp="1"/>
          </p:cNvSpPr>
          <p:nvPr>
            <p:ph type="title"/>
          </p:nvPr>
        </p:nvSpPr>
        <p:spPr>
          <a:xfrm>
            <a:off x="457200" y="0"/>
            <a:ext cx="8229600" cy="1143000"/>
          </a:xfrm>
        </p:spPr>
        <p:txBody>
          <a:bodyPr/>
          <a:lstStyle/>
          <a:p>
            <a:r>
              <a:rPr lang="en-US" dirty="0"/>
              <a:t>Breast Pumps</a:t>
            </a:r>
          </a:p>
        </p:txBody>
      </p:sp>
      <p:sp>
        <p:nvSpPr>
          <p:cNvPr id="3" name="Content Placeholder 2">
            <a:extLst>
              <a:ext uri="{FF2B5EF4-FFF2-40B4-BE49-F238E27FC236}">
                <a16:creationId xmlns="" xmlns:a16="http://schemas.microsoft.com/office/drawing/2014/main" id="{4BAEBFD9-3CEA-446A-9674-3EBBC59ABD35}"/>
              </a:ext>
            </a:extLst>
          </p:cNvPr>
          <p:cNvSpPr>
            <a:spLocks noGrp="1"/>
          </p:cNvSpPr>
          <p:nvPr>
            <p:ph idx="1"/>
          </p:nvPr>
        </p:nvSpPr>
        <p:spPr>
          <a:xfrm>
            <a:off x="457200" y="1143000"/>
            <a:ext cx="8229600" cy="5454351"/>
          </a:xfrm>
        </p:spPr>
        <p:txBody>
          <a:bodyPr>
            <a:normAutofit fontScale="92500"/>
          </a:bodyPr>
          <a:lstStyle/>
          <a:p>
            <a:r>
              <a:rPr lang="en-US" dirty="0"/>
              <a:t>All women are eligible for </a:t>
            </a:r>
            <a:r>
              <a:rPr lang="en-US" dirty="0" smtClean="0"/>
              <a:t>one </a:t>
            </a:r>
            <a:r>
              <a:rPr lang="en-US" dirty="0"/>
              <a:t>manual breast pump </a:t>
            </a:r>
            <a:r>
              <a:rPr lang="en-US" dirty="0" smtClean="0"/>
              <a:t>per birth through </a:t>
            </a:r>
            <a:r>
              <a:rPr lang="en-US" dirty="0"/>
              <a:t>NIHB</a:t>
            </a:r>
          </a:p>
          <a:p>
            <a:pPr lvl="1"/>
            <a:r>
              <a:rPr lang="en-US" dirty="0"/>
              <a:t>Prescription needed from you doctor</a:t>
            </a:r>
          </a:p>
          <a:p>
            <a:pPr lvl="1"/>
            <a:r>
              <a:rPr lang="en-US" dirty="0"/>
              <a:t>Can take a few days to go through NIHB, </a:t>
            </a:r>
            <a:r>
              <a:rPr lang="en-US" dirty="0" smtClean="0"/>
              <a:t>may not be available </a:t>
            </a:r>
            <a:r>
              <a:rPr lang="en-US" dirty="0"/>
              <a:t>immediately</a:t>
            </a:r>
          </a:p>
          <a:p>
            <a:r>
              <a:rPr lang="en-US" dirty="0"/>
              <a:t>Pumping can be a great way to store </a:t>
            </a:r>
            <a:r>
              <a:rPr lang="en-US" dirty="0" smtClean="0"/>
              <a:t>breastmilk but they can be annoying to cart around and they need to be cleaned after each use</a:t>
            </a:r>
          </a:p>
          <a:p>
            <a:r>
              <a:rPr lang="en-US" dirty="0" smtClean="0"/>
              <a:t>A lot of women believe they are necessary, they are not. You can successfully breastfeed without a pump</a:t>
            </a:r>
          </a:p>
        </p:txBody>
      </p:sp>
    </p:spTree>
    <p:extLst>
      <p:ext uri="{BB962C8B-B14F-4D97-AF65-F5344CB8AC3E}">
        <p14:creationId xmlns:p14="http://schemas.microsoft.com/office/powerpoint/2010/main" val="7444701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dirty="0" smtClean="0"/>
              <a:t>Breast Pumps - Tips</a:t>
            </a:r>
            <a:endParaRPr lang="en-CA" dirty="0"/>
          </a:p>
        </p:txBody>
      </p:sp>
      <p:sp>
        <p:nvSpPr>
          <p:cNvPr id="3" name="Content Placeholder 2"/>
          <p:cNvSpPr>
            <a:spLocks noGrp="1"/>
          </p:cNvSpPr>
          <p:nvPr>
            <p:ph idx="1"/>
          </p:nvPr>
        </p:nvSpPr>
        <p:spPr>
          <a:xfrm>
            <a:off x="467544" y="908720"/>
            <a:ext cx="8229600" cy="5688631"/>
          </a:xfrm>
        </p:spPr>
        <p:txBody>
          <a:bodyPr>
            <a:normAutofit lnSpcReduction="10000"/>
          </a:bodyPr>
          <a:lstStyle/>
          <a:p>
            <a:r>
              <a:rPr lang="en-CA" dirty="0" smtClean="0"/>
              <a:t>It’s recommended not to introduce the pump too early. Try to wait a few weeks at least, once breastfeeding is going well</a:t>
            </a:r>
          </a:p>
          <a:p>
            <a:pPr lvl="1"/>
            <a:r>
              <a:rPr lang="en-CA" dirty="0" smtClean="0"/>
              <a:t>If baby needs supplementing you can use hand expression to collect breastmilk</a:t>
            </a:r>
          </a:p>
          <a:p>
            <a:pPr lvl="1"/>
            <a:r>
              <a:rPr lang="en-CA" dirty="0" smtClean="0"/>
              <a:t>This gives baby time to get used to feeding at the breast, without getting used to the bottle</a:t>
            </a:r>
          </a:p>
          <a:p>
            <a:r>
              <a:rPr lang="en-CA" dirty="0" smtClean="0"/>
              <a:t>Remember, your breasts need regular stimulation and milk removal to continue to make milk. </a:t>
            </a:r>
          </a:p>
          <a:p>
            <a:pPr lvl="1"/>
            <a:r>
              <a:rPr lang="en-CA" dirty="0" smtClean="0"/>
              <a:t>Avoid giving multiple feeds of pumped milk in a row without breastfeeding or pumping as well</a:t>
            </a:r>
          </a:p>
        </p:txBody>
      </p:sp>
    </p:spTree>
    <p:extLst>
      <p:ext uri="{BB962C8B-B14F-4D97-AF65-F5344CB8AC3E}">
        <p14:creationId xmlns:p14="http://schemas.microsoft.com/office/powerpoint/2010/main" val="124411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8828"/>
            <a:ext cx="8229600" cy="1143000"/>
          </a:xfrm>
        </p:spPr>
        <p:txBody>
          <a:bodyPr/>
          <a:lstStyle/>
          <a:p>
            <a:r>
              <a:rPr lang="en-CA" dirty="0" smtClean="0"/>
              <a:t>Breast Pumps - Tips</a:t>
            </a:r>
            <a:endParaRPr lang="en-CA" dirty="0"/>
          </a:p>
        </p:txBody>
      </p:sp>
      <p:sp>
        <p:nvSpPr>
          <p:cNvPr id="3" name="Content Placeholder 2"/>
          <p:cNvSpPr>
            <a:spLocks noGrp="1"/>
          </p:cNvSpPr>
          <p:nvPr>
            <p:ph idx="1"/>
          </p:nvPr>
        </p:nvSpPr>
        <p:spPr>
          <a:xfrm>
            <a:off x="457200" y="1124745"/>
            <a:ext cx="8229600" cy="3744416"/>
          </a:xfrm>
        </p:spPr>
        <p:txBody>
          <a:bodyPr>
            <a:normAutofit fontScale="92500" lnSpcReduction="10000"/>
          </a:bodyPr>
          <a:lstStyle/>
          <a:p>
            <a:r>
              <a:rPr lang="en-CA" dirty="0"/>
              <a:t>There are many </a:t>
            </a:r>
            <a:r>
              <a:rPr lang="en-CA" dirty="0" smtClean="0"/>
              <a:t>different kinds of </a:t>
            </a:r>
            <a:r>
              <a:rPr lang="en-CA" dirty="0"/>
              <a:t>breast </a:t>
            </a:r>
            <a:r>
              <a:rPr lang="en-CA" dirty="0" smtClean="0"/>
              <a:t>pumps</a:t>
            </a:r>
            <a:r>
              <a:rPr lang="en-CA" dirty="0"/>
              <a:t>;</a:t>
            </a:r>
            <a:r>
              <a:rPr lang="en-CA" dirty="0" smtClean="0"/>
              <a:t> manual, electric and hospital grade which can be rented from some pharmacies</a:t>
            </a:r>
          </a:p>
          <a:p>
            <a:pPr lvl="1"/>
            <a:r>
              <a:rPr lang="en-CA" dirty="0" smtClean="0"/>
              <a:t>Remember no kind of pump is as good at removing milk from your breast as baby is</a:t>
            </a:r>
          </a:p>
          <a:p>
            <a:r>
              <a:rPr lang="en-CA" dirty="0" smtClean="0"/>
              <a:t>Make </a:t>
            </a:r>
            <a:r>
              <a:rPr lang="en-CA" dirty="0"/>
              <a:t>sure the pump flange fits. Most pumps only come with one size, breasts and nipples are not one size fits all </a:t>
            </a:r>
          </a:p>
          <a:p>
            <a:endParaRPr lang="en-CA" dirty="0"/>
          </a:p>
        </p:txBody>
      </p:sp>
      <p:pic>
        <p:nvPicPr>
          <p:cNvPr id="4" name="Picture 2" descr="Image result for breast pump flange fit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653136"/>
            <a:ext cx="6433915" cy="2108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8154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the Fit?</a:t>
            </a:r>
            <a:endParaRPr lang="en-CA" dirty="0"/>
          </a:p>
        </p:txBody>
      </p:sp>
      <p:pic>
        <p:nvPicPr>
          <p:cNvPr id="3074" name="Picture 2" descr="Image result for breast pump flange fit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628800"/>
            <a:ext cx="4839677"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400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 Breastfeed?</a:t>
            </a:r>
          </a:p>
        </p:txBody>
      </p:sp>
      <p:sp>
        <p:nvSpPr>
          <p:cNvPr id="4" name="Content Placeholder 2"/>
          <p:cNvSpPr>
            <a:spLocks noGrp="1"/>
          </p:cNvSpPr>
          <p:nvPr>
            <p:ph idx="1"/>
          </p:nvPr>
        </p:nvSpPr>
        <p:spPr/>
        <p:txBody>
          <a:bodyPr/>
          <a:lstStyle/>
          <a:p>
            <a:r>
              <a:rPr lang="en-CA" dirty="0"/>
              <a:t>Benefits for mom</a:t>
            </a:r>
          </a:p>
          <a:p>
            <a:pPr lvl="1"/>
            <a:r>
              <a:rPr lang="en-CA" dirty="0"/>
              <a:t>Lowers risk </a:t>
            </a:r>
            <a:r>
              <a:rPr lang="en-CA" dirty="0" smtClean="0"/>
              <a:t>of breast </a:t>
            </a:r>
            <a:r>
              <a:rPr lang="en-CA" dirty="0"/>
              <a:t>and ovarian cancer</a:t>
            </a:r>
          </a:p>
          <a:p>
            <a:pPr lvl="1"/>
            <a:r>
              <a:rPr lang="en-CA" dirty="0"/>
              <a:t>Lowers risk of bleeding after birth</a:t>
            </a:r>
          </a:p>
          <a:p>
            <a:pPr lvl="1"/>
            <a:r>
              <a:rPr lang="en-CA" dirty="0"/>
              <a:t>Helps you lose pregnancy weight faster</a:t>
            </a:r>
          </a:p>
          <a:p>
            <a:pPr lvl="1"/>
            <a:r>
              <a:rPr lang="en-CA" dirty="0"/>
              <a:t>Can delay your period</a:t>
            </a:r>
          </a:p>
          <a:p>
            <a:pPr lvl="1"/>
            <a:r>
              <a:rPr lang="en-CA" dirty="0"/>
              <a:t>Saves as much as $2 000</a:t>
            </a:r>
          </a:p>
          <a:p>
            <a:pPr lvl="1"/>
            <a:r>
              <a:rPr lang="en-CA" dirty="0"/>
              <a:t>No need to sterilize bottles or nipples or warm formula</a:t>
            </a:r>
          </a:p>
        </p:txBody>
      </p:sp>
      <p:sp>
        <p:nvSpPr>
          <p:cNvPr id="3" name="Oval 2"/>
          <p:cNvSpPr/>
          <p:nvPr/>
        </p:nvSpPr>
        <p:spPr>
          <a:xfrm>
            <a:off x="6948264" y="2708920"/>
            <a:ext cx="1944216" cy="2016224"/>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04442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the Fit?</a:t>
            </a:r>
            <a:endParaRPr lang="en-CA" dirty="0"/>
          </a:p>
        </p:txBody>
      </p:sp>
      <p:pic>
        <p:nvPicPr>
          <p:cNvPr id="4098" name="Picture 2" descr="Image result for breast pump flange fit pictures too 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634" y="1628800"/>
            <a:ext cx="5544616" cy="415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47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is the Fit?</a:t>
            </a:r>
            <a:endParaRPr lang="en-CA" dirty="0"/>
          </a:p>
        </p:txBody>
      </p:sp>
      <p:pic>
        <p:nvPicPr>
          <p:cNvPr id="5122" name="Picture 2" descr="Image result for breast pump flange good fit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340768"/>
            <a:ext cx="542377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9027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EE278A-9F67-473E-8C74-C1FB17B01471}"/>
              </a:ext>
            </a:extLst>
          </p:cNvPr>
          <p:cNvSpPr>
            <a:spLocks noGrp="1"/>
          </p:cNvSpPr>
          <p:nvPr>
            <p:ph type="title"/>
          </p:nvPr>
        </p:nvSpPr>
        <p:spPr>
          <a:xfrm>
            <a:off x="457200" y="20618"/>
            <a:ext cx="8229600" cy="1143000"/>
          </a:xfrm>
        </p:spPr>
        <p:txBody>
          <a:bodyPr/>
          <a:lstStyle/>
          <a:p>
            <a:r>
              <a:rPr lang="en-US" dirty="0"/>
              <a:t>Hand Expression</a:t>
            </a:r>
          </a:p>
        </p:txBody>
      </p:sp>
      <p:sp>
        <p:nvSpPr>
          <p:cNvPr id="3" name="Content Placeholder 2">
            <a:extLst>
              <a:ext uri="{FF2B5EF4-FFF2-40B4-BE49-F238E27FC236}">
                <a16:creationId xmlns="" xmlns:a16="http://schemas.microsoft.com/office/drawing/2014/main" id="{55A965A7-C50E-4E9C-BD90-EF77EA29CBE6}"/>
              </a:ext>
            </a:extLst>
          </p:cNvPr>
          <p:cNvSpPr>
            <a:spLocks noGrp="1"/>
          </p:cNvSpPr>
          <p:nvPr>
            <p:ph idx="1"/>
          </p:nvPr>
        </p:nvSpPr>
        <p:spPr>
          <a:xfrm>
            <a:off x="318356" y="1052736"/>
            <a:ext cx="8507288" cy="5433734"/>
          </a:xfrm>
        </p:spPr>
        <p:txBody>
          <a:bodyPr>
            <a:normAutofit lnSpcReduction="10000"/>
          </a:bodyPr>
          <a:lstStyle/>
          <a:p>
            <a:r>
              <a:rPr lang="en-US" dirty="0"/>
              <a:t>Why Hand Express?</a:t>
            </a:r>
          </a:p>
          <a:p>
            <a:pPr lvl="1"/>
            <a:r>
              <a:rPr lang="en-US" dirty="0"/>
              <a:t>Can be very useful in early latching attempts</a:t>
            </a:r>
          </a:p>
          <a:p>
            <a:pPr lvl="2"/>
            <a:r>
              <a:rPr lang="en-US" dirty="0"/>
              <a:t>If baby is a little sleepy, you can express a little bit of colostrum onto you nipple. Baby will smell this and it can make them more interested in feeding</a:t>
            </a:r>
          </a:p>
          <a:p>
            <a:pPr lvl="1"/>
            <a:r>
              <a:rPr lang="en-US" dirty="0"/>
              <a:t>Overly full or engorged </a:t>
            </a:r>
            <a:r>
              <a:rPr lang="en-US" dirty="0" smtClean="0"/>
              <a:t>breasts</a:t>
            </a:r>
            <a:endParaRPr lang="en-US" dirty="0"/>
          </a:p>
          <a:p>
            <a:pPr lvl="2"/>
            <a:r>
              <a:rPr lang="en-US" dirty="0"/>
              <a:t>Hand expression softens the breast and this allows baby to latch more easily and fully empty the breast for you</a:t>
            </a:r>
          </a:p>
          <a:p>
            <a:pPr lvl="1"/>
            <a:r>
              <a:rPr lang="en-US" dirty="0"/>
              <a:t>Separation from baby</a:t>
            </a:r>
          </a:p>
          <a:p>
            <a:pPr lvl="2"/>
            <a:r>
              <a:rPr lang="en-US" dirty="0"/>
              <a:t>Can be as effective as pumping, especially in the early days</a:t>
            </a:r>
          </a:p>
          <a:p>
            <a:pPr lvl="2"/>
            <a:r>
              <a:rPr lang="en-US" dirty="0"/>
              <a:t>Makes pumping more effective if used in combination</a:t>
            </a:r>
          </a:p>
          <a:p>
            <a:pPr lvl="2"/>
            <a:r>
              <a:rPr lang="en-US" dirty="0"/>
              <a:t>If there is a power outage or your pump is unavailable </a:t>
            </a:r>
          </a:p>
        </p:txBody>
      </p:sp>
    </p:spTree>
    <p:extLst>
      <p:ext uri="{BB962C8B-B14F-4D97-AF65-F5344CB8AC3E}">
        <p14:creationId xmlns:p14="http://schemas.microsoft.com/office/powerpoint/2010/main" val="6155904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36"/>
            <a:ext cx="8229600" cy="1143000"/>
          </a:xfrm>
        </p:spPr>
        <p:txBody>
          <a:bodyPr/>
          <a:lstStyle/>
          <a:p>
            <a:r>
              <a:rPr lang="en-CA" dirty="0" smtClean="0"/>
              <a:t>How to Hand Express</a:t>
            </a:r>
            <a:endParaRPr lang="en-CA" dirty="0"/>
          </a:p>
        </p:txBody>
      </p:sp>
      <p:sp>
        <p:nvSpPr>
          <p:cNvPr id="4" name="Content Placeholder 3"/>
          <p:cNvSpPr>
            <a:spLocks noGrp="1"/>
          </p:cNvSpPr>
          <p:nvPr>
            <p:ph idx="1"/>
          </p:nvPr>
        </p:nvSpPr>
        <p:spPr>
          <a:xfrm>
            <a:off x="457200" y="1124744"/>
            <a:ext cx="8229600" cy="4968552"/>
          </a:xfrm>
        </p:spPr>
        <p:txBody>
          <a:bodyPr>
            <a:normAutofit fontScale="92500" lnSpcReduction="20000"/>
          </a:bodyPr>
          <a:lstStyle/>
          <a:p>
            <a:r>
              <a:rPr lang="en-CA" dirty="0" smtClean="0"/>
              <a:t>Start by relaxing and gently massaging the breast</a:t>
            </a:r>
          </a:p>
          <a:p>
            <a:pPr lvl="1"/>
            <a:r>
              <a:rPr lang="en-CA" dirty="0" smtClean="0"/>
              <a:t>Cuddle with baby if you can, or with a piece of clothing or blanket that smells like them</a:t>
            </a:r>
          </a:p>
          <a:p>
            <a:pPr lvl="1"/>
            <a:r>
              <a:rPr lang="en-CA" dirty="0" smtClean="0"/>
              <a:t>Massage the breast however feels comfortable; rubbing, rolling , kneading etc.</a:t>
            </a:r>
          </a:p>
          <a:p>
            <a:r>
              <a:rPr lang="en-CA" dirty="0" smtClean="0"/>
              <a:t>Make a C with thumb and forefinger, place them 2cm-1 inch away from the nipple</a:t>
            </a:r>
          </a:p>
          <a:p>
            <a:r>
              <a:rPr lang="en-CA" dirty="0" smtClean="0"/>
              <a:t>Press straight back in towards your chest wall </a:t>
            </a:r>
          </a:p>
          <a:p>
            <a:r>
              <a:rPr lang="en-CA" dirty="0" smtClean="0"/>
              <a:t>Compress and roll finger and thumb together</a:t>
            </a:r>
          </a:p>
          <a:p>
            <a:pPr lvl="1"/>
            <a:r>
              <a:rPr lang="en-CA" dirty="0" smtClean="0"/>
              <a:t>Do not drag them along the breast towards the nipple</a:t>
            </a:r>
          </a:p>
          <a:p>
            <a:r>
              <a:rPr lang="en-CA" dirty="0" smtClean="0"/>
              <a:t>Rotate location of fingers all the way around the nipple</a:t>
            </a:r>
            <a:endParaRPr lang="en-CA" dirty="0"/>
          </a:p>
        </p:txBody>
      </p:sp>
      <p:sp>
        <p:nvSpPr>
          <p:cNvPr id="5" name="Content Placeholder 2"/>
          <p:cNvSpPr txBox="1">
            <a:spLocks/>
          </p:cNvSpPr>
          <p:nvPr/>
        </p:nvSpPr>
        <p:spPr>
          <a:xfrm>
            <a:off x="6372200" y="5733256"/>
            <a:ext cx="1378496" cy="820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CA" dirty="0" smtClean="0">
                <a:hlinkClick r:id="rId3"/>
              </a:rPr>
              <a:t>Video</a:t>
            </a:r>
            <a:endParaRPr lang="en-CA" dirty="0"/>
          </a:p>
        </p:txBody>
      </p:sp>
    </p:spTree>
    <p:extLst>
      <p:ext uri="{BB962C8B-B14F-4D97-AF65-F5344CB8AC3E}">
        <p14:creationId xmlns:p14="http://schemas.microsoft.com/office/powerpoint/2010/main" val="7316557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132856"/>
            <a:ext cx="8229600" cy="1143000"/>
          </a:xfrm>
        </p:spPr>
        <p:txBody>
          <a:bodyPr/>
          <a:lstStyle/>
          <a:p>
            <a:r>
              <a:rPr lang="en-CA" dirty="0" smtClean="0"/>
              <a:t>Any Questions?</a:t>
            </a:r>
            <a:endParaRPr lang="en-CA" dirty="0"/>
          </a:p>
        </p:txBody>
      </p:sp>
    </p:spTree>
    <p:extLst>
      <p:ext uri="{BB962C8B-B14F-4D97-AF65-F5344CB8AC3E}">
        <p14:creationId xmlns:p14="http://schemas.microsoft.com/office/powerpoint/2010/main" val="3171933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 to Breasts and Breastfeeding</a:t>
            </a:r>
          </a:p>
        </p:txBody>
      </p:sp>
      <p:pic>
        <p:nvPicPr>
          <p:cNvPr id="11" name="Picture 3" descr="BFPROLAC"/>
          <p:cNvPicPr>
            <a:picLocks noChangeAspect="1" noChangeArrowheads="1"/>
          </p:cNvPicPr>
          <p:nvPr/>
        </p:nvPicPr>
        <p:blipFill>
          <a:blip r:embed="rId3" cstate="print">
            <a:extLst>
              <a:ext uri="{28A0092B-C50C-407E-A947-70E740481C1C}">
                <a14:useLocalDpi xmlns:a14="http://schemas.microsoft.com/office/drawing/2010/main" val="0"/>
              </a:ext>
            </a:extLst>
          </a:blip>
          <a:srcRect l="4202" r="4756" b="8881"/>
          <a:stretch>
            <a:fillRect/>
          </a:stretch>
        </p:blipFill>
        <p:spPr bwMode="auto">
          <a:xfrm>
            <a:off x="4788024" y="2055049"/>
            <a:ext cx="3631828" cy="353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Image result for breast and areol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02" t="45077" r="3211" b="5837"/>
          <a:stretch/>
        </p:blipFill>
        <p:spPr bwMode="auto">
          <a:xfrm>
            <a:off x="819341" y="3573016"/>
            <a:ext cx="3528392" cy="294181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olostrum-pregnant-woma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9" t="593" r="34286" b="26996"/>
          <a:stretch/>
        </p:blipFill>
        <p:spPr bwMode="auto">
          <a:xfrm>
            <a:off x="1221413" y="1124744"/>
            <a:ext cx="2724247" cy="23125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59601" y="1623907"/>
            <a:ext cx="936104" cy="369332"/>
          </a:xfrm>
          <a:prstGeom prst="rect">
            <a:avLst/>
          </a:prstGeom>
          <a:noFill/>
        </p:spPr>
        <p:txBody>
          <a:bodyPr wrap="square" rtlCol="0">
            <a:spAutoFit/>
          </a:bodyPr>
          <a:lstStyle/>
          <a:p>
            <a:r>
              <a:rPr lang="en-CA" dirty="0" smtClean="0">
                <a:solidFill>
                  <a:schemeClr val="bg1"/>
                </a:solidFill>
              </a:rPr>
              <a:t>Nipple</a:t>
            </a:r>
            <a:endParaRPr lang="en-CA" dirty="0">
              <a:solidFill>
                <a:schemeClr val="bg1"/>
              </a:solidFill>
            </a:endParaRPr>
          </a:p>
        </p:txBody>
      </p:sp>
      <p:sp>
        <p:nvSpPr>
          <p:cNvPr id="10" name="TextBox 9"/>
          <p:cNvSpPr txBox="1"/>
          <p:nvPr/>
        </p:nvSpPr>
        <p:spPr>
          <a:xfrm>
            <a:off x="1295636" y="1398675"/>
            <a:ext cx="936104" cy="369332"/>
          </a:xfrm>
          <a:prstGeom prst="rect">
            <a:avLst/>
          </a:prstGeom>
          <a:noFill/>
        </p:spPr>
        <p:txBody>
          <a:bodyPr wrap="square" rtlCol="0">
            <a:spAutoFit/>
          </a:bodyPr>
          <a:lstStyle/>
          <a:p>
            <a:r>
              <a:rPr lang="en-CA" dirty="0" smtClean="0">
                <a:solidFill>
                  <a:schemeClr val="bg1"/>
                </a:solidFill>
              </a:rPr>
              <a:t>Areola</a:t>
            </a:r>
            <a:endParaRPr lang="en-CA" dirty="0">
              <a:solidFill>
                <a:schemeClr val="bg1"/>
              </a:solidFill>
            </a:endParaRPr>
          </a:p>
        </p:txBody>
      </p:sp>
      <p:cxnSp>
        <p:nvCxnSpPr>
          <p:cNvPr id="5" name="Straight Arrow Connector 4"/>
          <p:cNvCxnSpPr/>
          <p:nvPr/>
        </p:nvCxnSpPr>
        <p:spPr>
          <a:xfrm flipH="1" flipV="1">
            <a:off x="1763688" y="1768007"/>
            <a:ext cx="720080" cy="287042"/>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996208" y="1993239"/>
            <a:ext cx="495672" cy="525368"/>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403648" y="2322410"/>
            <a:ext cx="936104" cy="369332"/>
          </a:xfrm>
          <a:prstGeom prst="rect">
            <a:avLst/>
          </a:prstGeom>
          <a:noFill/>
        </p:spPr>
        <p:txBody>
          <a:bodyPr wrap="square" rtlCol="0">
            <a:spAutoFit/>
          </a:bodyPr>
          <a:lstStyle/>
          <a:p>
            <a:r>
              <a:rPr lang="en-CA" dirty="0" smtClean="0">
                <a:solidFill>
                  <a:schemeClr val="bg1"/>
                </a:solidFill>
              </a:rPr>
              <a:t>Milk</a:t>
            </a:r>
            <a:endParaRPr lang="en-CA" dirty="0">
              <a:solidFill>
                <a:schemeClr val="bg1"/>
              </a:solidFill>
            </a:endParaRPr>
          </a:p>
        </p:txBody>
      </p:sp>
      <p:cxnSp>
        <p:nvCxnSpPr>
          <p:cNvPr id="17" name="Straight Arrow Connector 16"/>
          <p:cNvCxnSpPr/>
          <p:nvPr/>
        </p:nvCxnSpPr>
        <p:spPr>
          <a:xfrm flipH="1">
            <a:off x="2123728" y="2696335"/>
            <a:ext cx="872480" cy="0"/>
          </a:xfrm>
          <a:prstGeom prst="straightConnector1">
            <a:avLst/>
          </a:prstGeom>
          <a:ln w="127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110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401" y="-11385"/>
            <a:ext cx="8229600" cy="1143000"/>
          </a:xfrm>
        </p:spPr>
        <p:txBody>
          <a:bodyPr/>
          <a:lstStyle/>
          <a:p>
            <a:r>
              <a:rPr lang="en-CA" dirty="0"/>
              <a:t>Early days of breastfeeding</a:t>
            </a:r>
          </a:p>
        </p:txBody>
      </p:sp>
      <p:sp>
        <p:nvSpPr>
          <p:cNvPr id="3" name="Content Placeholder 2"/>
          <p:cNvSpPr>
            <a:spLocks noGrp="1"/>
          </p:cNvSpPr>
          <p:nvPr>
            <p:ph idx="1"/>
          </p:nvPr>
        </p:nvSpPr>
        <p:spPr>
          <a:xfrm>
            <a:off x="0" y="908720"/>
            <a:ext cx="9144000" cy="5184577"/>
          </a:xfrm>
        </p:spPr>
        <p:txBody>
          <a:bodyPr/>
          <a:lstStyle/>
          <a:p>
            <a:r>
              <a:rPr lang="en-CA" dirty="0"/>
              <a:t>In the first 6 months, when do you think is the most likely time for a woman to choose to stop breastfeeding?</a:t>
            </a:r>
          </a:p>
          <a:p>
            <a:r>
              <a:rPr lang="en-CA" dirty="0"/>
              <a:t>Why do you think that is?</a:t>
            </a:r>
          </a:p>
          <a:p>
            <a:endParaRPr lang="en-CA" dirty="0"/>
          </a:p>
          <a:p>
            <a:r>
              <a:rPr lang="en-CA" dirty="0"/>
              <a:t>What can </a:t>
            </a:r>
            <a:r>
              <a:rPr lang="en-CA" dirty="0" smtClean="0"/>
              <a:t>you </a:t>
            </a:r>
          </a:p>
          <a:p>
            <a:pPr marL="0" indent="358775">
              <a:buNone/>
            </a:pPr>
            <a:r>
              <a:rPr lang="en-CA" dirty="0" smtClean="0"/>
              <a:t>do to avoid </a:t>
            </a:r>
            <a:r>
              <a:rPr lang="en-CA" dirty="0"/>
              <a:t>this?</a:t>
            </a:r>
          </a:p>
        </p:txBody>
      </p:sp>
      <p:graphicFrame>
        <p:nvGraphicFramePr>
          <p:cNvPr id="15" name="Chart 14">
            <a:extLst>
              <a:ext uri="{FF2B5EF4-FFF2-40B4-BE49-F238E27FC236}">
                <a16:creationId xmlns="" xmlns:xdr="http://schemas.openxmlformats.org/drawingml/2006/spreadsheetDrawing" xmlns:a16="http://schemas.microsoft.com/office/drawing/2014/main" xmlns:lc="http://schemas.openxmlformats.org/drawingml/2006/lockedCanvas" id="{9401D90C-193A-4029-9EAC-E266968752E5}"/>
              </a:ext>
            </a:extLst>
          </p:cNvPr>
          <p:cNvGraphicFramePr>
            <a:graphicFrameLocks/>
          </p:cNvGraphicFramePr>
          <p:nvPr>
            <p:extLst>
              <p:ext uri="{D42A27DB-BD31-4B8C-83A1-F6EECF244321}">
                <p14:modId xmlns:p14="http://schemas.microsoft.com/office/powerpoint/2010/main" val="668983189"/>
              </p:ext>
            </p:extLst>
          </p:nvPr>
        </p:nvGraphicFramePr>
        <p:xfrm>
          <a:off x="3563888" y="3068960"/>
          <a:ext cx="4968552" cy="36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2779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Stages of Breastmilk</a:t>
            </a:r>
          </a:p>
        </p:txBody>
      </p:sp>
      <p:sp>
        <p:nvSpPr>
          <p:cNvPr id="3" name="Content Placeholder 2"/>
          <p:cNvSpPr>
            <a:spLocks noGrp="1"/>
          </p:cNvSpPr>
          <p:nvPr>
            <p:ph idx="1"/>
          </p:nvPr>
        </p:nvSpPr>
        <p:spPr>
          <a:xfrm>
            <a:off x="457200" y="1556792"/>
            <a:ext cx="4114800" cy="5112568"/>
          </a:xfrm>
        </p:spPr>
        <p:txBody>
          <a:bodyPr/>
          <a:lstStyle/>
          <a:p>
            <a:pPr marL="0" indent="0">
              <a:buNone/>
            </a:pPr>
            <a:r>
              <a:rPr lang="en-CA" dirty="0"/>
              <a:t>Colostrum</a:t>
            </a:r>
          </a:p>
          <a:p>
            <a:pPr marL="360363" lvl="1" indent="-360363"/>
            <a:r>
              <a:rPr lang="en-CA" dirty="0"/>
              <a:t>Present from 5</a:t>
            </a:r>
            <a:r>
              <a:rPr lang="en-CA" baseline="30000" dirty="0"/>
              <a:t>th</a:t>
            </a:r>
            <a:r>
              <a:rPr lang="en-CA" dirty="0"/>
              <a:t> month of pregnancy</a:t>
            </a:r>
          </a:p>
          <a:p>
            <a:pPr marL="360363" lvl="1" indent="-360363"/>
            <a:r>
              <a:rPr lang="en-CA" dirty="0"/>
              <a:t>First milk babies get</a:t>
            </a:r>
          </a:p>
          <a:p>
            <a:pPr marL="360363" lvl="1" indent="-360363"/>
            <a:r>
              <a:rPr lang="en-CA" dirty="0"/>
              <a:t>High in antibodies</a:t>
            </a:r>
          </a:p>
          <a:p>
            <a:pPr marL="360363" lvl="1" indent="-360363"/>
            <a:r>
              <a:rPr lang="en-CA" dirty="0"/>
              <a:t>Coats baby’s gut to protect from bacteria and viruses</a:t>
            </a:r>
          </a:p>
          <a:p>
            <a:pPr marL="360363" lvl="1" indent="-360363"/>
            <a:r>
              <a:rPr lang="en-CA" dirty="0"/>
              <a:t>Very easy to digest</a:t>
            </a:r>
          </a:p>
          <a:p>
            <a:pPr marL="360363" lvl="1" indent="-360363"/>
            <a:r>
              <a:rPr lang="en-CA" dirty="0"/>
              <a:t>Small volumes</a:t>
            </a:r>
          </a:p>
        </p:txBody>
      </p:sp>
      <p:sp>
        <p:nvSpPr>
          <p:cNvPr id="4" name="Content Placeholder 2"/>
          <p:cNvSpPr txBox="1">
            <a:spLocks/>
          </p:cNvSpPr>
          <p:nvPr/>
        </p:nvSpPr>
        <p:spPr>
          <a:xfrm>
            <a:off x="4583244" y="1556792"/>
            <a:ext cx="411480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CA" dirty="0"/>
              <a:t>Mature Milk</a:t>
            </a:r>
          </a:p>
          <a:p>
            <a:pPr>
              <a:buFontTx/>
              <a:buChar char="-"/>
            </a:pPr>
            <a:r>
              <a:rPr lang="en-CA" sz="2800" dirty="0"/>
              <a:t>Appears around day 3 postpartum</a:t>
            </a:r>
          </a:p>
          <a:p>
            <a:pPr>
              <a:buFontTx/>
              <a:buChar char="-"/>
            </a:pPr>
            <a:r>
              <a:rPr lang="en-CA" sz="2800" dirty="0"/>
              <a:t>Has the same protective factors as colostrum</a:t>
            </a:r>
          </a:p>
          <a:p>
            <a:pPr>
              <a:buFontTx/>
              <a:buChar char="-"/>
            </a:pPr>
            <a:r>
              <a:rPr lang="en-CA" sz="2800" dirty="0"/>
              <a:t>More water and fat</a:t>
            </a:r>
          </a:p>
          <a:p>
            <a:pPr>
              <a:buFontTx/>
              <a:buChar char="-"/>
            </a:pPr>
            <a:r>
              <a:rPr lang="en-CA" sz="2800" dirty="0"/>
              <a:t>Offers all the calories baby needs</a:t>
            </a:r>
          </a:p>
          <a:p>
            <a:pPr>
              <a:buFontTx/>
              <a:buChar char="-"/>
            </a:pPr>
            <a:r>
              <a:rPr lang="en-CA" sz="2800" dirty="0"/>
              <a:t>Grows with baby’s needs</a:t>
            </a:r>
          </a:p>
        </p:txBody>
      </p:sp>
    </p:spTree>
    <p:extLst>
      <p:ext uri="{BB962C8B-B14F-4D97-AF65-F5344CB8AC3E}">
        <p14:creationId xmlns:p14="http://schemas.microsoft.com/office/powerpoint/2010/main" val="3636120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filepicker.io/api/file/JBiqxg6jTJacDktua7H7"/>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331640" y="1412776"/>
            <a:ext cx="6969828" cy="51845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7"/>
          <p:cNvSpPr>
            <a:spLocks noGrp="1"/>
          </p:cNvSpPr>
          <p:nvPr>
            <p:ph type="title"/>
          </p:nvPr>
        </p:nvSpPr>
        <p:spPr>
          <a:xfrm>
            <a:off x="506790" y="116632"/>
            <a:ext cx="8229600" cy="1143000"/>
          </a:xfrm>
        </p:spPr>
        <p:txBody>
          <a:bodyPr/>
          <a:lstStyle/>
          <a:p>
            <a:r>
              <a:rPr lang="en-CA" dirty="0"/>
              <a:t>The Magic of Skin to Skin</a:t>
            </a:r>
          </a:p>
        </p:txBody>
      </p:sp>
    </p:spTree>
    <p:extLst>
      <p:ext uri="{BB962C8B-B14F-4D97-AF65-F5344CB8AC3E}">
        <p14:creationId xmlns:p14="http://schemas.microsoft.com/office/powerpoint/2010/main" val="206426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1560</TotalTime>
  <Words>5067</Words>
  <Application>Microsoft Office PowerPoint</Application>
  <PresentationFormat>On-screen Show (4:3)</PresentationFormat>
  <Paragraphs>491</Paragraphs>
  <Slides>54</Slides>
  <Notes>37</Notes>
  <HiddenSlides>0</HiddenSlides>
  <MMClips>10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Outline</vt:lpstr>
      <vt:lpstr>Why Breastfeed?</vt:lpstr>
      <vt:lpstr>Why Breastfeed?</vt:lpstr>
      <vt:lpstr>Why Breastfeed?</vt:lpstr>
      <vt:lpstr>Intro to Breasts and Breastfeeding</vt:lpstr>
      <vt:lpstr>Early days of breastfeeding</vt:lpstr>
      <vt:lpstr>Stages of Breastmilk</vt:lpstr>
      <vt:lpstr>The Magic of Skin to Skin</vt:lpstr>
      <vt:lpstr>The Magic of Skin to Skin</vt:lpstr>
      <vt:lpstr>Skin to Skin</vt:lpstr>
      <vt:lpstr>The First Feed</vt:lpstr>
      <vt:lpstr>PowerPoint Presentation</vt:lpstr>
      <vt:lpstr>The First Feed</vt:lpstr>
      <vt:lpstr>Breastfeeding Positions- The Basics</vt:lpstr>
      <vt:lpstr>Laid Back Nursing</vt:lpstr>
      <vt:lpstr>PowerPoint Presentation</vt:lpstr>
      <vt:lpstr>Cross-Cradle Hold</vt:lpstr>
      <vt:lpstr>PowerPoint Presentation</vt:lpstr>
      <vt:lpstr>Football Hold</vt:lpstr>
      <vt:lpstr>PowerPoint Presentation</vt:lpstr>
      <vt:lpstr>Side-Lying Position</vt:lpstr>
      <vt:lpstr>PowerPoint Presentation</vt:lpstr>
      <vt:lpstr>The Latch</vt:lpstr>
      <vt:lpstr>PowerPoint Presentation</vt:lpstr>
      <vt:lpstr>How to Get a Good Latch?</vt:lpstr>
      <vt:lpstr>What Does a Good Latch Look Like?</vt:lpstr>
      <vt:lpstr>What Does a Good Latch Feel Like?</vt:lpstr>
      <vt:lpstr>28 Hour old Latching well</vt:lpstr>
      <vt:lpstr>Nibbling vs. Sucking</vt:lpstr>
      <vt:lpstr>Nibbling vs. Sucking</vt:lpstr>
      <vt:lpstr>Time to Feed?</vt:lpstr>
      <vt:lpstr>Watch Your Baby Not the Clock</vt:lpstr>
      <vt:lpstr>PowerPoint Presentation</vt:lpstr>
      <vt:lpstr>What to Expect in the First Few Days?</vt:lpstr>
      <vt:lpstr>Partner Tip</vt:lpstr>
      <vt:lpstr>3rd Day of Breastfeeding and Beyond</vt:lpstr>
      <vt:lpstr>What about a bottle?</vt:lpstr>
      <vt:lpstr>Is Baby Getting Enough?</vt:lpstr>
      <vt:lpstr>Expected Diapers</vt:lpstr>
      <vt:lpstr>Breastfeeding Problems</vt:lpstr>
      <vt:lpstr>Sore Nipples</vt:lpstr>
      <vt:lpstr>Baby Won’t Latch</vt:lpstr>
      <vt:lpstr>Medical Reasons to Supplement</vt:lpstr>
      <vt:lpstr>Supplementing with your own breastmilk</vt:lpstr>
      <vt:lpstr>Breast Pumps</vt:lpstr>
      <vt:lpstr>Breast Pumps - Tips</vt:lpstr>
      <vt:lpstr>Breast Pumps - Tips</vt:lpstr>
      <vt:lpstr>How is the Fit?</vt:lpstr>
      <vt:lpstr>How is the Fit?</vt:lpstr>
      <vt:lpstr>How is the Fit?</vt:lpstr>
      <vt:lpstr>Hand Expression</vt:lpstr>
      <vt:lpstr>How to Hand Express</vt:lpstr>
      <vt:lpstr>Any 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SHC Guest</dc:creator>
  <cp:lastModifiedBy>Audrey Inouye</cp:lastModifiedBy>
  <cp:revision>88</cp:revision>
  <cp:lastPrinted>2018-04-24T23:01:47Z</cp:lastPrinted>
  <dcterms:created xsi:type="dcterms:W3CDTF">2018-02-15T20:08:44Z</dcterms:created>
  <dcterms:modified xsi:type="dcterms:W3CDTF">2018-04-24T23:29:12Z</dcterms:modified>
</cp:coreProperties>
</file>